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jpeg"/>
  <Override PartName="/ppt/media/image50.jpg" ContentType="image/jpeg"/>
  <Override PartName="/ppt/media/image58.jpg" ContentType="image/jpeg"/>
  <Override PartName="/ppt/media/image66.jpg" ContentType="image/jpeg"/>
  <Override PartName="/ppt/media/image70.jpg" ContentType="image/jpeg"/>
  <Override PartName="/ppt/media/image73.jpg" ContentType="image/jpeg"/>
  <Override PartName="/ppt/media/image74.jpg" ContentType="image/jpeg"/>
  <Override PartName="/ppt/media/image75.jpg" ContentType="image/jpeg"/>
  <Override PartName="/ppt/media/image78.jpg" ContentType="image/jpeg"/>
  <Override PartName="/ppt/media/image79.jpg" ContentType="image/jpeg"/>
  <Override PartName="/ppt/media/image81.jpg" ContentType="image/jpeg"/>
  <Override PartName="/ppt/media/image8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08" r:id="rId2"/>
    <p:sldId id="256" r:id="rId3"/>
    <p:sldId id="285" r:id="rId4"/>
    <p:sldId id="287" r:id="rId5"/>
    <p:sldId id="257" r:id="rId6"/>
    <p:sldId id="288" r:id="rId7"/>
    <p:sldId id="302" r:id="rId8"/>
    <p:sldId id="290" r:id="rId9"/>
    <p:sldId id="262" r:id="rId10"/>
    <p:sldId id="260" r:id="rId11"/>
    <p:sldId id="304" r:id="rId12"/>
    <p:sldId id="264" r:id="rId13"/>
    <p:sldId id="259" r:id="rId14"/>
    <p:sldId id="265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289" r:id="rId23"/>
    <p:sldId id="305" r:id="rId24"/>
    <p:sldId id="307" r:id="rId25"/>
    <p:sldId id="284" r:id="rId26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>
      <p:cViewPr varScale="1">
        <p:scale>
          <a:sx n="98" d="100"/>
          <a:sy n="98" d="100"/>
        </p:scale>
        <p:origin x="282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BD4DC-C2A1-459A-B84E-EC72446595AC}" type="datetimeFigureOut">
              <a:rPr lang="ru-RU" smtClean="0"/>
              <a:t>06.04.2022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7B72C-51E3-495D-AC64-7E819A09D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577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 u="sng">
                <a:solidFill>
                  <a:srgbClr val="0099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 u="sng">
                <a:solidFill>
                  <a:srgbClr val="0099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 u="sng">
                <a:solidFill>
                  <a:srgbClr val="0099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34A-52B4-443F-A4A6-3B20BC3DDB04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752-C401-4513-BD2F-F2FB0C35A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53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34A-52B4-443F-A4A6-3B20BC3DDB04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752-C401-4513-BD2F-F2FB0C35AD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89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45792" y="2877134"/>
            <a:ext cx="4852415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1" u="sng">
                <a:solidFill>
                  <a:srgbClr val="0099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4642" y="1168653"/>
            <a:ext cx="8414715" cy="3317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11" Type="http://schemas.openxmlformats.org/officeDocument/2006/relationships/image" Target="../media/image46.png"/><Relationship Id="rId5" Type="http://schemas.openxmlformats.org/officeDocument/2006/relationships/image" Target="../media/image40.jpg"/><Relationship Id="rId10" Type="http://schemas.openxmlformats.org/officeDocument/2006/relationships/image" Target="../media/image45.pn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8584" cy="69940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" y="85950"/>
            <a:ext cx="8458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ГМО по апробации образовательной программы дошкольного образования для детей от 2 месяцев до 3 лет «Теремок», автор И.А. Лыкова, 2019 в рамках работы сетевой инновационной площадки ФГБУНУ ИИДСВ РАО «Научно-методическое и организационно-педагогическое сопровождение деятельности образовательных организаций, внедряющих основную образовательную программу для детей от двух месяцев до трех лет»,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МДОУ «Детский сад № 69, МДОУ «Детский сад № 81» </a:t>
            </a:r>
            <a:endParaRPr lang="ru-RU" sz="20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5800" y="2503055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Тема: «Формирование сенсорной культуры  у детей раннего возраста»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grpSp>
        <p:nvGrpSpPr>
          <p:cNvPr id="6" name="object 7"/>
          <p:cNvGrpSpPr/>
          <p:nvPr/>
        </p:nvGrpSpPr>
        <p:grpSpPr>
          <a:xfrm>
            <a:off x="838195" y="3627498"/>
            <a:ext cx="7924805" cy="3230628"/>
            <a:chOff x="75570" y="3745991"/>
            <a:chExt cx="9068435" cy="3112135"/>
          </a:xfrm>
        </p:grpSpPr>
        <p:pic>
          <p:nvPicPr>
            <p:cNvPr id="7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70" y="6484619"/>
              <a:ext cx="9068429" cy="373378"/>
            </a:xfrm>
            <a:prstGeom prst="rect">
              <a:avLst/>
            </a:prstGeom>
          </p:spPr>
        </p:pic>
        <p:pic>
          <p:nvPicPr>
            <p:cNvPr id="8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6605014"/>
              <a:ext cx="8991599" cy="213360"/>
            </a:xfrm>
            <a:prstGeom prst="rect">
              <a:avLst/>
            </a:prstGeom>
          </p:spPr>
        </p:pic>
        <p:pic>
          <p:nvPicPr>
            <p:cNvPr id="9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90348" y="4796916"/>
              <a:ext cx="3002140" cy="1750453"/>
            </a:xfrm>
            <a:prstGeom prst="rect">
              <a:avLst/>
            </a:prstGeom>
          </p:spPr>
        </p:pic>
        <p:pic>
          <p:nvPicPr>
            <p:cNvPr id="10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827" y="4581142"/>
              <a:ext cx="1293875" cy="2183892"/>
            </a:xfrm>
            <a:prstGeom prst="rect">
              <a:avLst/>
            </a:prstGeom>
          </p:spPr>
        </p:pic>
        <p:pic>
          <p:nvPicPr>
            <p:cNvPr id="11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51303" y="3745991"/>
              <a:ext cx="3938016" cy="28514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3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0010" y="0"/>
            <a:ext cx="922782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52400" y="152400"/>
            <a:ext cx="9144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u="none" spc="-1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   </a:t>
            </a:r>
            <a:r>
              <a:rPr sz="2800" u="none" spc="-1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Цель</a:t>
            </a:r>
            <a:r>
              <a:rPr lang="ru-RU" sz="2800" u="none" spc="-1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 </a:t>
            </a:r>
            <a:r>
              <a:rPr lang="ru-RU" sz="2800" i="0" u="none" spc="-10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</a:rPr>
              <a:t>– формирование сенсорных способностей у детей</a:t>
            </a:r>
            <a:endParaRPr sz="2800" i="0" u="none" spc="-10" dirty="0">
              <a:solidFill>
                <a:srgbClr val="002060"/>
              </a:solidFill>
              <a:uFill>
                <a:solidFill>
                  <a:srgbClr val="C00000"/>
                </a:solidFill>
              </a:u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" y="657667"/>
            <a:ext cx="8763000" cy="29249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73355" algn="just">
              <a:lnSpc>
                <a:spcPct val="106900"/>
              </a:lnSpc>
              <a:spcBef>
                <a:spcPts val="90"/>
              </a:spcBef>
            </a:pPr>
            <a:r>
              <a:rPr sz="3200" b="1" i="1" spc="-1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Задачи</a:t>
            </a:r>
            <a:r>
              <a:rPr sz="3200" b="1" i="1" spc="-1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:</a:t>
            </a:r>
            <a:endParaRPr lang="ru-RU" sz="3200" b="1" i="1" spc="-1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Times New Roman"/>
              <a:cs typeface="Times New Roman"/>
            </a:endParaRPr>
          </a:p>
          <a:p>
            <a:pPr algn="just"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систем перцептивных действий</a:t>
            </a: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у детей систем сенсорных эталонов </a:t>
            </a: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Формирование у детей умений самостоятельно применять системы перцептивных действий и системы эталонов в практической и познавательной деятельности</a:t>
            </a:r>
          </a:p>
          <a:p>
            <a:pPr marL="12700" marR="173355" algn="just">
              <a:lnSpc>
                <a:spcPct val="106900"/>
              </a:lnSpc>
              <a:spcBef>
                <a:spcPts val="90"/>
              </a:spcBef>
            </a:pPr>
            <a:endParaRPr sz="3200" dirty="0"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48000"/>
            <a:ext cx="3017867" cy="3657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69" y="3121516"/>
            <a:ext cx="2688062" cy="3584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7" y="-79742"/>
            <a:ext cx="9239791" cy="694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3820" y="0"/>
            <a:ext cx="922782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817236" y="425645"/>
            <a:ext cx="4030922" cy="498855"/>
          </a:xfrm>
          <a:prstGeom prst="rect">
            <a:avLst/>
          </a:prstGeom>
          <a:solidFill>
            <a:srgbClr val="BADFE2"/>
          </a:solidFill>
          <a:ln w="25907">
            <a:solidFill>
              <a:srgbClr val="252573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426084">
              <a:lnSpc>
                <a:spcPct val="100000"/>
              </a:lnSpc>
            </a:pPr>
            <a:endParaRPr lang="ru-RU" sz="1600" b="1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26084">
              <a:lnSpc>
                <a:spcPct val="100000"/>
              </a:lnSpc>
            </a:pPr>
            <a:r>
              <a:rPr sz="1600" b="1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Предмет</a:t>
            </a:r>
            <a:r>
              <a:rPr sz="1600" b="1" spc="-4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воспринимается</a:t>
            </a:r>
            <a:r>
              <a:rPr sz="1600" b="1" spc="-5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целиком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16017" y="2715005"/>
            <a:ext cx="4046220" cy="1043491"/>
          </a:xfrm>
          <a:prstGeom prst="rect">
            <a:avLst/>
          </a:prstGeom>
          <a:solidFill>
            <a:srgbClr val="BADFE2"/>
          </a:solidFill>
          <a:ln w="25907">
            <a:solidFill>
              <a:srgbClr val="252573"/>
            </a:solidFill>
          </a:ln>
        </p:spPr>
        <p:txBody>
          <a:bodyPr vert="horz" wrap="square" lIns="0" tIns="155575" rIns="0" bIns="0" rtlCol="0">
            <a:spAutoFit/>
          </a:bodyPr>
          <a:lstStyle/>
          <a:p>
            <a:pPr marL="203200" marR="197485" indent="1270" algn="ctr">
              <a:lnSpc>
                <a:spcPct val="120000"/>
              </a:lnSpc>
              <a:spcBef>
                <a:spcPts val="1225"/>
              </a:spcBef>
            </a:pP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Выделяются</a:t>
            </a:r>
            <a:r>
              <a:rPr sz="1600" b="1" spc="-9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пространственные взаимоотношения</a:t>
            </a:r>
            <a:r>
              <a:rPr sz="1600" b="1" spc="-5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частей</a:t>
            </a:r>
            <a:r>
              <a:rPr sz="1600" b="1" spc="-5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относительно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друг</a:t>
            </a:r>
            <a:r>
              <a:rPr sz="1600" b="1" spc="-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друга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37094" y="1615361"/>
            <a:ext cx="4046220" cy="637995"/>
          </a:xfrm>
          <a:prstGeom prst="rect">
            <a:avLst/>
          </a:prstGeom>
          <a:solidFill>
            <a:srgbClr val="BADFE2"/>
          </a:solidFill>
          <a:ln w="25907">
            <a:solidFill>
              <a:srgbClr val="252573"/>
            </a:solidFill>
          </a:ln>
        </p:spPr>
        <p:txBody>
          <a:bodyPr vert="horz" wrap="square" lIns="0" tIns="10604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835"/>
              </a:spcBef>
            </a:pP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Вычленяются</a:t>
            </a:r>
            <a:r>
              <a:rPr sz="1600" b="1" spc="-3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его</a:t>
            </a:r>
            <a:r>
              <a:rPr sz="1600" b="1" spc="-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главные</a:t>
            </a:r>
            <a:r>
              <a:rPr sz="1600" b="1" spc="-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части</a:t>
            </a:r>
            <a:r>
              <a:rPr sz="1600" b="1" spc="-4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50" dirty="0">
                <a:solidFill>
                  <a:srgbClr val="002060"/>
                </a:solidFill>
                <a:latin typeface="Times New Roman"/>
                <a:cs typeface="Times New Roman"/>
              </a:rPr>
              <a:t>и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определяются</a:t>
            </a:r>
            <a:r>
              <a:rPr sz="1600" b="1" spc="-5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их</a:t>
            </a:r>
            <a:r>
              <a:rPr sz="16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свойства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2114" y="5654802"/>
            <a:ext cx="4046220" cy="422552"/>
          </a:xfrm>
          <a:prstGeom prst="rect">
            <a:avLst/>
          </a:prstGeom>
          <a:solidFill>
            <a:srgbClr val="BADFE2"/>
          </a:solidFill>
          <a:ln w="25907">
            <a:solidFill>
              <a:srgbClr val="252573"/>
            </a:solidFill>
          </a:ln>
        </p:spPr>
        <p:txBody>
          <a:bodyPr vert="horz" wrap="square" lIns="0" tIns="174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5"/>
              </a:spcBef>
            </a:pPr>
            <a:r>
              <a:rPr sz="16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Повторное</a:t>
            </a:r>
            <a:r>
              <a:rPr sz="1600" b="1" spc="-6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восприятие</a:t>
            </a:r>
            <a:r>
              <a:rPr sz="1600" b="1" spc="-5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предмета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7554" y="2578114"/>
            <a:ext cx="2931160" cy="1333500"/>
          </a:xfrm>
          <a:prstGeom prst="rect">
            <a:avLst/>
          </a:prstGeom>
          <a:solidFill>
            <a:srgbClr val="9ED2D6"/>
          </a:solidFill>
          <a:ln w="25907">
            <a:solidFill>
              <a:srgbClr val="252573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Последовательность</a:t>
            </a:r>
            <a:endParaRPr sz="1800" dirty="0">
              <a:latin typeface="Times New Roman"/>
              <a:cs typeface="Times New Roman"/>
            </a:endParaRPr>
          </a:p>
          <a:p>
            <a:pPr marL="534035" marR="527050" indent="-1270" algn="ctr">
              <a:lnSpc>
                <a:spcPts val="2590"/>
              </a:lnSpc>
              <a:spcBef>
                <a:spcPts val="145"/>
              </a:spcBef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действий</a:t>
            </a:r>
            <a:r>
              <a:rPr sz="18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ребёнка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при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обследовании предметов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6017" y="4216146"/>
            <a:ext cx="4046220" cy="1199303"/>
          </a:xfrm>
          <a:prstGeom prst="rect">
            <a:avLst/>
          </a:prstGeom>
          <a:solidFill>
            <a:srgbClr val="BADFE2"/>
          </a:solidFill>
          <a:ln w="25907">
            <a:solidFill>
              <a:srgbClr val="252573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44805" marR="338455" algn="ctr">
              <a:lnSpc>
                <a:spcPct val="120000"/>
              </a:lnSpc>
              <a:spcBef>
                <a:spcPts val="120"/>
              </a:spcBef>
            </a:pP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Вычленение</a:t>
            </a:r>
            <a:r>
              <a:rPr sz="1600" b="1" spc="-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более</a:t>
            </a:r>
            <a:r>
              <a:rPr sz="1600" b="1" spc="-5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мелких</a:t>
            </a:r>
            <a:r>
              <a:rPr sz="1600" b="1" spc="-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деталей</a:t>
            </a:r>
            <a:r>
              <a:rPr sz="1600" b="1" spc="-50" dirty="0">
                <a:solidFill>
                  <a:srgbClr val="002060"/>
                </a:solidFill>
                <a:latin typeface="Times New Roman"/>
                <a:cs typeface="Times New Roman"/>
              </a:rPr>
              <a:t> и </a:t>
            </a:r>
            <a:r>
              <a:rPr sz="16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установление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 их</a:t>
            </a:r>
            <a:r>
              <a:rPr sz="1600" b="1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пространственного расположения</a:t>
            </a:r>
            <a:r>
              <a:rPr sz="1600" b="1" spc="-5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по</a:t>
            </a:r>
            <a:r>
              <a:rPr sz="1600" b="1" spc="-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отношению</a:t>
            </a:r>
            <a:r>
              <a:rPr sz="1600" b="1" spc="-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50" dirty="0">
                <a:solidFill>
                  <a:srgbClr val="002060"/>
                </a:solidFill>
                <a:latin typeface="Times New Roman"/>
                <a:cs typeface="Times New Roman"/>
              </a:rPr>
              <a:t>к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основным</a:t>
            </a:r>
            <a:r>
              <a:rPr sz="1600" b="1" spc="-4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частям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67571" y="637972"/>
            <a:ext cx="1134618" cy="5410199"/>
          </a:xfrm>
          <a:custGeom>
            <a:avLst/>
            <a:gdLst/>
            <a:ahLst/>
            <a:cxnLst/>
            <a:rect l="l" t="t" r="r" b="b"/>
            <a:pathLst>
              <a:path w="946785" h="5144135">
                <a:moveTo>
                  <a:pt x="853681" y="2437130"/>
                </a:moveTo>
                <a:lnTo>
                  <a:pt x="852043" y="2437130"/>
                </a:lnTo>
                <a:lnTo>
                  <a:pt x="828522" y="2437130"/>
                </a:lnTo>
                <a:lnTo>
                  <a:pt x="769493" y="2471420"/>
                </a:lnTo>
                <a:lnTo>
                  <a:pt x="768477" y="2475230"/>
                </a:lnTo>
                <a:lnTo>
                  <a:pt x="772033" y="2481326"/>
                </a:lnTo>
                <a:lnTo>
                  <a:pt x="775970" y="2482342"/>
                </a:lnTo>
                <a:lnTo>
                  <a:pt x="778891" y="2480564"/>
                </a:lnTo>
                <a:lnTo>
                  <a:pt x="853681" y="2437130"/>
                </a:lnTo>
                <a:close/>
              </a:path>
              <a:path w="946785" h="5144135">
                <a:moveTo>
                  <a:pt x="864616" y="2430780"/>
                </a:moveTo>
                <a:lnTo>
                  <a:pt x="776097" y="2378964"/>
                </a:lnTo>
                <a:lnTo>
                  <a:pt x="772160" y="2379980"/>
                </a:lnTo>
                <a:lnTo>
                  <a:pt x="770382" y="2383028"/>
                </a:lnTo>
                <a:lnTo>
                  <a:pt x="768731" y="2386076"/>
                </a:lnTo>
                <a:lnTo>
                  <a:pt x="769747" y="2389886"/>
                </a:lnTo>
                <a:lnTo>
                  <a:pt x="772668" y="2391664"/>
                </a:lnTo>
                <a:lnTo>
                  <a:pt x="828598" y="2424392"/>
                </a:lnTo>
                <a:lnTo>
                  <a:pt x="7366" y="2422906"/>
                </a:lnTo>
                <a:lnTo>
                  <a:pt x="7366" y="2435606"/>
                </a:lnTo>
                <a:lnTo>
                  <a:pt x="828598" y="2437092"/>
                </a:lnTo>
                <a:lnTo>
                  <a:pt x="852043" y="2437130"/>
                </a:lnTo>
                <a:lnTo>
                  <a:pt x="853744" y="2437092"/>
                </a:lnTo>
                <a:lnTo>
                  <a:pt x="864616" y="2430780"/>
                </a:lnTo>
                <a:close/>
              </a:path>
              <a:path w="946785" h="5144135">
                <a:moveTo>
                  <a:pt x="864616" y="1357884"/>
                </a:moveTo>
                <a:lnTo>
                  <a:pt x="764413" y="1379601"/>
                </a:lnTo>
                <a:lnTo>
                  <a:pt x="762127" y="1383030"/>
                </a:lnTo>
                <a:lnTo>
                  <a:pt x="763651" y="1389888"/>
                </a:lnTo>
                <a:lnTo>
                  <a:pt x="767080" y="1392047"/>
                </a:lnTo>
                <a:lnTo>
                  <a:pt x="833653" y="1377619"/>
                </a:lnTo>
                <a:lnTo>
                  <a:pt x="3048" y="2139061"/>
                </a:lnTo>
                <a:lnTo>
                  <a:pt x="11684" y="2148332"/>
                </a:lnTo>
                <a:lnTo>
                  <a:pt x="842238" y="1387055"/>
                </a:lnTo>
                <a:lnTo>
                  <a:pt x="822071" y="1452118"/>
                </a:lnTo>
                <a:lnTo>
                  <a:pt x="823976" y="1455674"/>
                </a:lnTo>
                <a:lnTo>
                  <a:pt x="827278" y="1456690"/>
                </a:lnTo>
                <a:lnTo>
                  <a:pt x="830707" y="1457706"/>
                </a:lnTo>
                <a:lnTo>
                  <a:pt x="834263" y="1455928"/>
                </a:lnTo>
                <a:lnTo>
                  <a:pt x="835393" y="1452118"/>
                </a:lnTo>
                <a:lnTo>
                  <a:pt x="863422" y="1361694"/>
                </a:lnTo>
                <a:lnTo>
                  <a:pt x="864616" y="1357884"/>
                </a:lnTo>
                <a:close/>
              </a:path>
              <a:path w="946785" h="5144135">
                <a:moveTo>
                  <a:pt x="921766" y="3701796"/>
                </a:moveTo>
                <a:lnTo>
                  <a:pt x="920597" y="3697351"/>
                </a:lnTo>
                <a:lnTo>
                  <a:pt x="917321" y="3684879"/>
                </a:lnTo>
                <a:lnTo>
                  <a:pt x="917321" y="3688461"/>
                </a:lnTo>
                <a:lnTo>
                  <a:pt x="908431" y="3697351"/>
                </a:lnTo>
                <a:lnTo>
                  <a:pt x="911212" y="3694557"/>
                </a:lnTo>
                <a:lnTo>
                  <a:pt x="917321" y="3688461"/>
                </a:lnTo>
                <a:lnTo>
                  <a:pt x="917321" y="3684879"/>
                </a:lnTo>
                <a:lnTo>
                  <a:pt x="895731" y="3602609"/>
                </a:lnTo>
                <a:lnTo>
                  <a:pt x="892175" y="3600577"/>
                </a:lnTo>
                <a:lnTo>
                  <a:pt x="885444" y="3602355"/>
                </a:lnTo>
                <a:lnTo>
                  <a:pt x="883412" y="3605784"/>
                </a:lnTo>
                <a:lnTo>
                  <a:pt x="884301" y="3609213"/>
                </a:lnTo>
                <a:lnTo>
                  <a:pt x="900823" y="3671976"/>
                </a:lnTo>
                <a:lnTo>
                  <a:pt x="11811" y="2782951"/>
                </a:lnTo>
                <a:lnTo>
                  <a:pt x="2921" y="2791841"/>
                </a:lnTo>
                <a:lnTo>
                  <a:pt x="891933" y="3680866"/>
                </a:lnTo>
                <a:lnTo>
                  <a:pt x="825754" y="3663442"/>
                </a:lnTo>
                <a:lnTo>
                  <a:pt x="822325" y="3665474"/>
                </a:lnTo>
                <a:lnTo>
                  <a:pt x="821436" y="3668776"/>
                </a:lnTo>
                <a:lnTo>
                  <a:pt x="820547" y="3672205"/>
                </a:lnTo>
                <a:lnTo>
                  <a:pt x="822579" y="3675761"/>
                </a:lnTo>
                <a:lnTo>
                  <a:pt x="921766" y="3701796"/>
                </a:lnTo>
                <a:close/>
              </a:path>
              <a:path w="946785" h="5144135">
                <a:moveTo>
                  <a:pt x="944245" y="102235"/>
                </a:moveTo>
                <a:lnTo>
                  <a:pt x="943864" y="98806"/>
                </a:lnTo>
                <a:lnTo>
                  <a:pt x="936777" y="8509"/>
                </a:lnTo>
                <a:lnTo>
                  <a:pt x="936117" y="0"/>
                </a:lnTo>
                <a:lnTo>
                  <a:pt x="853948" y="55499"/>
                </a:lnTo>
                <a:lnTo>
                  <a:pt x="851027" y="57404"/>
                </a:lnTo>
                <a:lnTo>
                  <a:pt x="850265" y="61341"/>
                </a:lnTo>
                <a:lnTo>
                  <a:pt x="852170" y="64262"/>
                </a:lnTo>
                <a:lnTo>
                  <a:pt x="854202" y="67183"/>
                </a:lnTo>
                <a:lnTo>
                  <a:pt x="858139" y="67945"/>
                </a:lnTo>
                <a:lnTo>
                  <a:pt x="861060" y="65913"/>
                </a:lnTo>
                <a:lnTo>
                  <a:pt x="914692" y="29781"/>
                </a:lnTo>
                <a:lnTo>
                  <a:pt x="1651" y="1926082"/>
                </a:lnTo>
                <a:lnTo>
                  <a:pt x="13081" y="1931543"/>
                </a:lnTo>
                <a:lnTo>
                  <a:pt x="926160" y="35293"/>
                </a:lnTo>
                <a:lnTo>
                  <a:pt x="931545" y="103251"/>
                </a:lnTo>
                <a:lnTo>
                  <a:pt x="934593" y="105918"/>
                </a:lnTo>
                <a:lnTo>
                  <a:pt x="938149" y="105537"/>
                </a:lnTo>
                <a:lnTo>
                  <a:pt x="941578" y="105283"/>
                </a:lnTo>
                <a:lnTo>
                  <a:pt x="944245" y="102235"/>
                </a:lnTo>
                <a:close/>
              </a:path>
              <a:path w="946785" h="5144135">
                <a:moveTo>
                  <a:pt x="946785" y="5042027"/>
                </a:moveTo>
                <a:lnTo>
                  <a:pt x="944245" y="5038864"/>
                </a:lnTo>
                <a:lnTo>
                  <a:pt x="937260" y="5038026"/>
                </a:lnTo>
                <a:lnTo>
                  <a:pt x="934085" y="5040515"/>
                </a:lnTo>
                <a:lnTo>
                  <a:pt x="933704" y="5043995"/>
                </a:lnTo>
                <a:lnTo>
                  <a:pt x="925969" y="5108206"/>
                </a:lnTo>
                <a:lnTo>
                  <a:pt x="11684" y="2998216"/>
                </a:lnTo>
                <a:lnTo>
                  <a:pt x="0" y="3003296"/>
                </a:lnTo>
                <a:lnTo>
                  <a:pt x="914285" y="5113261"/>
                </a:lnTo>
                <a:lnTo>
                  <a:pt x="862203" y="5074983"/>
                </a:lnTo>
                <a:lnTo>
                  <a:pt x="859409" y="5072900"/>
                </a:lnTo>
                <a:lnTo>
                  <a:pt x="855345" y="5073510"/>
                </a:lnTo>
                <a:lnTo>
                  <a:pt x="851281" y="5079162"/>
                </a:lnTo>
                <a:lnTo>
                  <a:pt x="851916" y="5083137"/>
                </a:lnTo>
                <a:lnTo>
                  <a:pt x="854710" y="5085219"/>
                </a:lnTo>
                <a:lnTo>
                  <a:pt x="934593" y="5143906"/>
                </a:lnTo>
                <a:lnTo>
                  <a:pt x="935659" y="5134889"/>
                </a:lnTo>
                <a:lnTo>
                  <a:pt x="946277" y="5045507"/>
                </a:lnTo>
                <a:lnTo>
                  <a:pt x="946785" y="50420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3222" y="129702"/>
            <a:ext cx="2585492" cy="2337850"/>
          </a:xfrm>
          <a:prstGeom prst="rect">
            <a:avLst/>
          </a:prstGeom>
        </p:spPr>
      </p:pic>
      <p:pic>
        <p:nvPicPr>
          <p:cNvPr id="11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8030" y="4082958"/>
            <a:ext cx="2429063" cy="2671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2575" y="0"/>
            <a:ext cx="9227820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4476" y="840990"/>
            <a:ext cx="1572768" cy="22174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37847" y="797100"/>
            <a:ext cx="1620602" cy="225934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53282" y="3877818"/>
            <a:ext cx="1472183" cy="21442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85583" y="3860487"/>
            <a:ext cx="1525524" cy="21442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19733" y="3857244"/>
            <a:ext cx="1501140" cy="218541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35706" y="798314"/>
            <a:ext cx="1566672" cy="224359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23695" y="3879343"/>
            <a:ext cx="1514855" cy="21427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0" y="11958"/>
            <a:ext cx="2204732" cy="3171420"/>
          </a:xfrm>
          <a:prstGeom prst="rect">
            <a:avLst/>
          </a:prstGeom>
        </p:spPr>
      </p:pic>
      <p:pic>
        <p:nvPicPr>
          <p:cNvPr id="13" name="Рисунок 12" descr="Первые игры и игрушки. Игровая среда от рождения до трех лет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97" y="769474"/>
            <a:ext cx="1564364" cy="230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АРТ-МЕТОДИКИ ДЛЯ РАЗВИТИЯ МАЛЫШЕЙ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8" y="3860487"/>
            <a:ext cx="1550925" cy="214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430" y="0"/>
            <a:ext cx="9227820" cy="6858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26766" y="2923926"/>
            <a:ext cx="2133600" cy="764952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spcBef>
                <a:spcPts val="204"/>
              </a:spcBef>
            </a:pPr>
            <a:r>
              <a:rPr sz="2400" b="1" spc="-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</a:t>
            </a:r>
            <a:r>
              <a:rPr sz="2400" b="1" spc="-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2400" b="1" spc="-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57600" y="609600"/>
            <a:ext cx="198005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Двигательная</a:t>
            </a:r>
            <a:endParaRPr sz="2400" b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89579" y="822830"/>
            <a:ext cx="2877185" cy="11099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065" marR="5080" indent="-635" algn="ctr">
              <a:lnSpc>
                <a:spcPct val="95900"/>
              </a:lnSpc>
              <a:spcBef>
                <a:spcPts val="160"/>
              </a:spcBef>
            </a:pPr>
            <a:r>
              <a:rPr sz="2400" b="1" spc="-1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Чтение</a:t>
            </a:r>
            <a:endParaRPr lang="ru-RU" sz="2400" b="1" spc="-1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065" marR="5080" indent="-635" algn="ctr">
              <a:lnSpc>
                <a:spcPct val="95900"/>
              </a:lnSpc>
              <a:spcBef>
                <a:spcPts val="160"/>
              </a:spcBef>
            </a:pPr>
            <a:r>
              <a:rPr sz="2400" b="1" spc="-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художественной</a:t>
            </a:r>
            <a:r>
              <a:rPr sz="2400" b="1" spc="-2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литературы</a:t>
            </a:r>
            <a:endParaRPr sz="2400" b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33375" y="2825660"/>
            <a:ext cx="2972943" cy="106663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195"/>
              </a:spcBef>
            </a:pPr>
            <a:r>
              <a:rPr sz="2400" b="1" spc="-10" dirty="0" err="1">
                <a:solidFill>
                  <a:srgbClr val="002060"/>
                </a:solidFill>
                <a:latin typeface="Times New Roman"/>
                <a:cs typeface="Times New Roman"/>
              </a:rPr>
              <a:t>Музыкально</a:t>
            </a:r>
            <a:r>
              <a:rPr sz="24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- </a:t>
            </a:r>
            <a:r>
              <a:rPr sz="2400" b="1" spc="-1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художественная</a:t>
            </a:r>
            <a:endParaRPr sz="2400" b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17893" y="5251146"/>
            <a:ext cx="2420556" cy="23179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97180" marR="5080" indent="-285115" algn="ctr">
              <a:lnSpc>
                <a:spcPts val="1380"/>
              </a:lnSpc>
              <a:spcBef>
                <a:spcPts val="195"/>
              </a:spcBef>
            </a:pPr>
            <a:r>
              <a:rPr sz="2400" b="1" spc="-1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Продуктив</a:t>
            </a:r>
            <a:r>
              <a:rPr sz="2400" b="1" spc="-25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ная</a:t>
            </a:r>
            <a:endParaRPr sz="2400" b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94340" y="5189657"/>
            <a:ext cx="2390903" cy="11600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10"/>
              </a:lnSpc>
              <a:spcBef>
                <a:spcPts val="100"/>
              </a:spcBef>
            </a:pPr>
            <a:endParaRPr sz="2400" b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50000"/>
              </a:lnSpc>
              <a:spcBef>
                <a:spcPts val="65"/>
              </a:spcBef>
            </a:pPr>
            <a:r>
              <a:rPr lang="ru-RU" sz="2200" b="1" spc="-1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Познавательно -</a:t>
            </a:r>
            <a:r>
              <a:rPr sz="2200" b="1" spc="-1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исследовательская</a:t>
            </a:r>
            <a:endParaRPr sz="2200" b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9735" y="4920291"/>
            <a:ext cx="200545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Трудовая</a:t>
            </a:r>
            <a:endParaRPr sz="24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509" y="3080571"/>
            <a:ext cx="2667000" cy="22583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90500" marR="5080" indent="-178435">
              <a:lnSpc>
                <a:spcPts val="1380"/>
              </a:lnSpc>
              <a:spcBef>
                <a:spcPts val="195"/>
              </a:spcBef>
            </a:pPr>
            <a:r>
              <a:rPr sz="2200" b="1" spc="-2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Коммуник</a:t>
            </a:r>
            <a:r>
              <a:rPr lang="ru-RU" sz="2200" b="1" spc="-2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а</a:t>
            </a:r>
            <a:r>
              <a:rPr sz="2200" b="1" spc="-1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тивная</a:t>
            </a:r>
            <a:endParaRPr sz="22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77211" y="1132278"/>
            <a:ext cx="160019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Игровая</a:t>
            </a:r>
            <a:endParaRPr sz="24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object 6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3800" y="5712690"/>
            <a:ext cx="1537335" cy="1125855"/>
          </a:xfrm>
          <a:prstGeom prst="rect">
            <a:avLst/>
          </a:prstGeom>
        </p:spPr>
      </p:pic>
      <p:pic>
        <p:nvPicPr>
          <p:cNvPr id="19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39" y="5410200"/>
            <a:ext cx="1289062" cy="1435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0577" y="0"/>
            <a:ext cx="922782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" y="53847"/>
            <a:ext cx="8229600" cy="430887"/>
          </a:xfrm>
        </p:spPr>
        <p:txBody>
          <a:bodyPr/>
          <a:lstStyle/>
          <a:p>
            <a:pPr algn="ctr" eaLnBrk="1" hangingPunct="1"/>
            <a:r>
              <a:rPr lang="ru-RU" sz="2800" i="1" u="none" dirty="0" smtClean="0">
                <a:solidFill>
                  <a:srgbClr val="C00000"/>
                </a:solidFill>
              </a:rPr>
              <a:t>Коммуникативная деятельность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19472" y="627300"/>
            <a:ext cx="8600256" cy="2243176"/>
          </a:xfrm>
        </p:spPr>
        <p:txBody>
          <a:bodyPr>
            <a:noAutofit/>
          </a:bodyPr>
          <a:lstStyle/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мячом в кругу</a:t>
            </a:r>
          </a:p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руками с небольшим предметом на развитие мелкой  моторики (массажный мячик, грецкий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орех, шестигранный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карандаш, пробки, пуговицы и т.д.)</a:t>
            </a:r>
          </a:p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 с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текстом</a:t>
            </a:r>
          </a:p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Ритмические движения по тексту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«Чудесный мешочек» (один на всех, каждому свой)</a:t>
            </a:r>
          </a:p>
          <a:p>
            <a:pPr marL="514350" indent="-51435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6" y="3317132"/>
            <a:ext cx="3962400" cy="2971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5"/>
          <a:stretch/>
        </p:blipFill>
        <p:spPr>
          <a:xfrm>
            <a:off x="5526248" y="2809346"/>
            <a:ext cx="320400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910" y="-8106"/>
            <a:ext cx="9227820" cy="685800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00200" y="-76200"/>
            <a:ext cx="64023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52400" y="534313"/>
            <a:ext cx="878395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1600" i="0" u="none" dirty="0">
                <a:solidFill>
                  <a:srgbClr val="002060"/>
                </a:solidFill>
              </a:rPr>
              <a:t>   </a:t>
            </a:r>
            <a:r>
              <a:rPr lang="ru-RU" sz="2400" i="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Трудовые поручения по сбору </a:t>
            </a: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группировке </a:t>
            </a:r>
            <a:r>
              <a:rPr lang="ru-RU" sz="2400" i="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местам </a:t>
            </a: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игрушек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i="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в первоначальный </a:t>
            </a: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разобранных </a:t>
            </a:r>
            <a:r>
              <a:rPr lang="ru-RU" sz="2400" i="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 </a:t>
            </a: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</a:t>
            </a:r>
            <a:endParaRPr lang="ru-RU" sz="2400" i="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63" y="2537468"/>
            <a:ext cx="4824692" cy="36185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32385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2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465" y="0"/>
            <a:ext cx="9227820" cy="685800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875506" y="-304800"/>
            <a:ext cx="739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деятельность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47245" y="479627"/>
            <a:ext cx="8610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i="0" u="none" dirty="0">
                <a:solidFill>
                  <a:srgbClr val="002060"/>
                </a:solidFill>
              </a:rPr>
              <a:t> 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аблюдения в природе и экспериментирование с </a:t>
            </a:r>
            <a:r>
              <a:rPr lang="ru-RU" sz="20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природными материалами </a:t>
            </a:r>
            <a:r>
              <a:rPr lang="ru-RU" sz="20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(шишки, грецкие орехи, камешки, песок, листья, семена и т.д.)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</a:t>
            </a:r>
            <a:r>
              <a:rPr lang="ru-RU" sz="20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предметами (матрёшки, пирамидки, объёмные вкладыши, рамки-вкладыши, коробки или банки с отверстиями  т.д.)</a:t>
            </a:r>
            <a:endParaRPr lang="ru-RU" sz="2000" i="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8" y="1989846"/>
            <a:ext cx="3149600" cy="2362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83361"/>
            <a:ext cx="3200400" cy="2400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4909" r="6078"/>
          <a:stretch/>
        </p:blipFill>
        <p:spPr>
          <a:xfrm>
            <a:off x="1342003" y="4317594"/>
            <a:ext cx="2831824" cy="2435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9" t="25522" r="33493" b="26236"/>
          <a:stretch/>
        </p:blipFill>
        <p:spPr>
          <a:xfrm>
            <a:off x="6512092" y="3208127"/>
            <a:ext cx="2470676" cy="3623933"/>
          </a:xfrm>
          <a:prstGeom prst="rect">
            <a:avLst/>
          </a:prstGeom>
        </p:spPr>
      </p:pic>
      <p:pic>
        <p:nvPicPr>
          <p:cNvPr id="12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34552" y="4688461"/>
            <a:ext cx="1150620" cy="19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430" y="0"/>
            <a:ext cx="922782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2200" y="-24319"/>
            <a:ext cx="4919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498901"/>
            <a:ext cx="883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  <a:p>
            <a:pPr algn="just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крупным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мелким конструктором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(пластмассовый, деревянный,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и т.д.)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развивающими кубиками «Сложи узор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мозаикой нескольких видов (по форме и величине)</a:t>
            </a:r>
          </a:p>
          <a:p>
            <a:pPr algn="just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логическими блоками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шнуровками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18" y="4557770"/>
            <a:ext cx="3767178" cy="21593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9126"/>
          <a:stretch/>
        </p:blipFill>
        <p:spPr>
          <a:xfrm>
            <a:off x="5176118" y="1911442"/>
            <a:ext cx="3754345" cy="2505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9"/>
          <a:stretch/>
        </p:blipFill>
        <p:spPr>
          <a:xfrm>
            <a:off x="152400" y="3273223"/>
            <a:ext cx="4673441" cy="308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6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9455" y="-35668"/>
            <a:ext cx="9211792" cy="68936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588" y="0"/>
            <a:ext cx="9181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художественная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42235" y="523220"/>
            <a:ext cx="8888412" cy="2257642"/>
          </a:xfrm>
        </p:spPr>
        <p:txBody>
          <a:bodyPr>
            <a:normAutofit/>
          </a:bodyPr>
          <a:lstStyle/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Игры на развитие фонематического слуха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 с различными музыкальными инструментами (бубен, барабан, погремушка, трещотка, дудка)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самодельными звучащими предметами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игры (плоскостной, пальчиковой театры,  куклы бибабо)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игрушка (неваляшка, ложки, свистульки)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4"/>
          <a:stretch/>
        </p:blipFill>
        <p:spPr>
          <a:xfrm>
            <a:off x="685800" y="2701043"/>
            <a:ext cx="3251200" cy="21183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3"/>
          <a:stretch/>
        </p:blipFill>
        <p:spPr>
          <a:xfrm>
            <a:off x="838343" y="4990771"/>
            <a:ext cx="4038600" cy="1618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>
          <a:xfrm>
            <a:off x="4901040" y="2701043"/>
            <a:ext cx="4267200" cy="2743200"/>
          </a:xfrm>
          <a:prstGeom prst="rect">
            <a:avLst/>
          </a:prstGeom>
        </p:spPr>
      </p:pic>
      <p:pic>
        <p:nvPicPr>
          <p:cNvPr id="9" name="Picture 13" descr="юла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" r="15663"/>
          <a:stretch>
            <a:fillRect/>
          </a:stretch>
        </p:blipFill>
        <p:spPr bwMode="auto">
          <a:xfrm>
            <a:off x="6324600" y="5562600"/>
            <a:ext cx="1147632" cy="112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7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9050"/>
            <a:ext cx="9198584" cy="6994076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780389" y="240868"/>
            <a:ext cx="8148320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81 для детей раннего возраста» </a:t>
            </a:r>
            <a:endParaRPr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" y="1042857"/>
            <a:ext cx="8075295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33045" algn="ctr">
              <a:lnSpc>
                <a:spcPct val="100000"/>
              </a:lnSpc>
              <a:spcBef>
                <a:spcPts val="105"/>
              </a:spcBef>
            </a:pPr>
            <a:r>
              <a:rPr lang="ru-RU" sz="3200" b="1" dirty="0" smtClean="0">
                <a:solidFill>
                  <a:srgbClr val="0056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сенсорной культуры детей раннего возраста через различные виды деятельности»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25133" y="4762856"/>
            <a:ext cx="2667263" cy="106856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R="142240" algn="ctr">
              <a:lnSpc>
                <a:spcPts val="1939"/>
              </a:lnSpc>
              <a:spcBef>
                <a:spcPts val="345"/>
              </a:spcBef>
            </a:pPr>
            <a:r>
              <a:rPr lang="ru-RU" sz="2400" i="1" spc="-10" dirty="0" smtClean="0">
                <a:solidFill>
                  <a:srgbClr val="003C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2400" i="1" spc="-10" dirty="0" smtClean="0">
                <a:solidFill>
                  <a:srgbClr val="003C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marR="142240" algn="ctr">
              <a:lnSpc>
                <a:spcPts val="1939"/>
              </a:lnSpc>
              <a:spcBef>
                <a:spcPts val="345"/>
              </a:spcBef>
            </a:pPr>
            <a:r>
              <a:rPr lang="ru-RU" sz="2400" i="1" spc="-10" dirty="0" smtClean="0">
                <a:solidFill>
                  <a:srgbClr val="003C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10" dirty="0">
                <a:solidFill>
                  <a:srgbClr val="003C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i="1" spc="-10" dirty="0" smtClean="0">
                <a:solidFill>
                  <a:srgbClr val="003C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зотова </a:t>
            </a:r>
            <a:r>
              <a:rPr lang="ru-RU" sz="2400" b="1" i="1" spc="-10" dirty="0" smtClean="0">
                <a:solidFill>
                  <a:srgbClr val="003C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</a:t>
            </a:r>
            <a:r>
              <a:rPr lang="ru-RU" sz="2400" b="1" i="1" spc="-10" dirty="0" smtClean="0">
                <a:solidFill>
                  <a:srgbClr val="003C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Анатольевна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291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9783" y="2743200"/>
            <a:ext cx="5849011" cy="3869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4365" y="-18975"/>
            <a:ext cx="922782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08031" y="958"/>
            <a:ext cx="6429400" cy="430887"/>
          </a:xfrm>
        </p:spPr>
        <p:txBody>
          <a:bodyPr/>
          <a:lstStyle/>
          <a:p>
            <a:pPr eaLnBrk="1" hangingPunct="1"/>
            <a:r>
              <a:rPr lang="ru-RU" sz="2800" i="1" u="none" dirty="0" smtClean="0">
                <a:solidFill>
                  <a:srgbClr val="C00000"/>
                </a:solidFill>
              </a:rPr>
              <a:t>Двигательная деятельность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95655" y="397239"/>
            <a:ext cx="9067800" cy="2819400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крупногабаритными игрушками-двигателями (каталками, качалками, велосипедами, колясками)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 задания с использованием физкультурного оборудования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игры, имитационные упражнения и игры с мячами, модулями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Хождение босиком по массажным «Дорожкам здоровья»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в сухом бассейне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9"/>
          <a:stretch/>
        </p:blipFill>
        <p:spPr>
          <a:xfrm>
            <a:off x="79442" y="2189084"/>
            <a:ext cx="3720964" cy="24418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1111"/>
          <a:stretch/>
        </p:blipFill>
        <p:spPr>
          <a:xfrm>
            <a:off x="5340130" y="1920325"/>
            <a:ext cx="3679943" cy="31075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"/>
          <a:stretch/>
        </p:blipFill>
        <p:spPr>
          <a:xfrm>
            <a:off x="3048000" y="3938080"/>
            <a:ext cx="2400300" cy="2900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2" y="5001440"/>
            <a:ext cx="1440452" cy="14435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76" y="5328673"/>
            <a:ext cx="2009673" cy="10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0804" y="0"/>
            <a:ext cx="9227820" cy="6858000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9849" y="-304800"/>
            <a:ext cx="859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9849" y="606525"/>
            <a:ext cx="8382000" cy="25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</a:t>
            </a:r>
            <a:r>
              <a:rPr lang="ru-RU" sz="2400" i="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песенки, потешки, </a:t>
            </a: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стишки (сопровождающие </a:t>
            </a:r>
            <a:r>
              <a:rPr lang="ru-RU" sz="2400" i="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другие </a:t>
            </a: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</a:t>
            </a:r>
            <a:r>
              <a:rPr lang="ru-RU" sz="2400" i="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 </a:t>
            </a:r>
            <a:r>
              <a:rPr lang="ru-RU" sz="2400" i="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разных материалов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 </a:t>
            </a:r>
            <a:r>
              <a:rPr lang="ru-RU" sz="2400" i="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музыкальными эффектами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Красочные </a:t>
            </a:r>
            <a:r>
              <a:rPr lang="ru-RU" sz="2400" i="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 разных </a:t>
            </a:r>
            <a:r>
              <a:rPr lang="ru-RU" sz="2400" i="0" u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размеров</a:t>
            </a:r>
            <a:endParaRPr lang="ru-RU" sz="2400" i="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17778"/>
          <a:stretch/>
        </p:blipFill>
        <p:spPr>
          <a:xfrm>
            <a:off x="5660170" y="2444642"/>
            <a:ext cx="3051679" cy="3888064"/>
          </a:xfrm>
          <a:prstGeom prst="rect">
            <a:avLst/>
          </a:prstGeom>
        </p:spPr>
      </p:pic>
      <p:pic>
        <p:nvPicPr>
          <p:cNvPr id="9" name="Picture 3"/>
          <p:cNvPicPr/>
          <p:nvPr/>
        </p:nvPicPr>
        <p:blipFill rotWithShape="1">
          <a:blip r:embed="rId4" cstate="print"/>
          <a:srcRect t="908"/>
          <a:stretch/>
        </p:blipFill>
        <p:spPr>
          <a:xfrm>
            <a:off x="766833" y="2895600"/>
            <a:ext cx="4408170" cy="327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015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430" y="-24319"/>
            <a:ext cx="922782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0" y="-9728"/>
            <a:ext cx="3945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0283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15233" r="-3054" b="25360"/>
          <a:stretch/>
        </p:blipFill>
        <p:spPr>
          <a:xfrm>
            <a:off x="721004" y="222962"/>
            <a:ext cx="2430911" cy="2971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15556"/>
          <a:stretch/>
        </p:blipFill>
        <p:spPr>
          <a:xfrm>
            <a:off x="960316" y="3254491"/>
            <a:ext cx="3611684" cy="3370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3"/>
          <a:stretch/>
        </p:blipFill>
        <p:spPr>
          <a:xfrm>
            <a:off x="4218651" y="457458"/>
            <a:ext cx="3886200" cy="2737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25951" b="2827"/>
          <a:stretch/>
        </p:blipFill>
        <p:spPr>
          <a:xfrm>
            <a:off x="5152562" y="3467155"/>
            <a:ext cx="3263514" cy="3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430" y="0"/>
            <a:ext cx="922782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9485" y="-24305"/>
            <a:ext cx="75007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</a:t>
            </a:r>
          </a:p>
          <a:p>
            <a:pPr algn="ctr"/>
            <a:r>
              <a:rPr lang="ru-RU" sz="2800" b="1" i="1" u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-607" t="-13034" r="607" b="10012"/>
          <a:stretch/>
        </p:blipFill>
        <p:spPr>
          <a:xfrm>
            <a:off x="0" y="3429000"/>
            <a:ext cx="4741862" cy="332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0"/>
          <a:stretch/>
        </p:blipFill>
        <p:spPr>
          <a:xfrm>
            <a:off x="836990" y="677066"/>
            <a:ext cx="3325164" cy="30046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22869" b="15563"/>
          <a:stretch/>
        </p:blipFill>
        <p:spPr>
          <a:xfrm>
            <a:off x="4814970" y="1371600"/>
            <a:ext cx="424151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2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430" y="0"/>
            <a:ext cx="922782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6667"/>
          <a:stretch/>
        </p:blipFill>
        <p:spPr>
          <a:xfrm>
            <a:off x="42361" y="257730"/>
            <a:ext cx="4339056" cy="26087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8"/>
          <a:stretch/>
        </p:blipFill>
        <p:spPr>
          <a:xfrm>
            <a:off x="4480128" y="457200"/>
            <a:ext cx="4673600" cy="26499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22" y="3654776"/>
            <a:ext cx="5011406" cy="24149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/>
          <a:stretch/>
        </p:blipFill>
        <p:spPr>
          <a:xfrm>
            <a:off x="21284" y="3107191"/>
            <a:ext cx="4047073" cy="28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5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607" y="0"/>
            <a:ext cx="922782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8800" y="838200"/>
            <a:ext cx="60198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u="none" dirty="0">
                <a:solidFill>
                  <a:srgbClr val="006FC0"/>
                </a:solidFill>
              </a:rPr>
              <a:t>Спасибо</a:t>
            </a:r>
            <a:r>
              <a:rPr sz="4000" u="none" spc="-45" dirty="0">
                <a:solidFill>
                  <a:srgbClr val="006FC0"/>
                </a:solidFill>
              </a:rPr>
              <a:t> </a:t>
            </a:r>
            <a:r>
              <a:rPr sz="4000" u="none" dirty="0">
                <a:solidFill>
                  <a:srgbClr val="006FC0"/>
                </a:solidFill>
              </a:rPr>
              <a:t>за</a:t>
            </a:r>
            <a:r>
              <a:rPr sz="4000" u="none" spc="-45" dirty="0">
                <a:solidFill>
                  <a:srgbClr val="006FC0"/>
                </a:solidFill>
              </a:rPr>
              <a:t> </a:t>
            </a:r>
            <a:r>
              <a:rPr sz="4000" u="none" spc="-10" dirty="0">
                <a:solidFill>
                  <a:srgbClr val="006FC0"/>
                </a:solidFill>
              </a:rPr>
              <a:t>внимание!</a:t>
            </a:r>
            <a:endParaRPr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9"/>
          <a:stretch/>
        </p:blipFill>
        <p:spPr>
          <a:xfrm>
            <a:off x="1447800" y="1905000"/>
            <a:ext cx="6448425" cy="436483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207054"/>
            <a:ext cx="1189038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57" y="129497"/>
            <a:ext cx="1552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016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7584" y="273050"/>
            <a:ext cx="8686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just">
              <a:spcBef>
                <a:spcPts val="95"/>
              </a:spcBef>
              <a:tabLst>
                <a:tab pos="851535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</a:t>
            </a:r>
            <a:r>
              <a:rPr lang="ru-RU" sz="2800" b="1" i="1" spc="-175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2800" b="1" i="1" spc="-165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1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+mn-lt"/>
              </a:rPr>
              <a:t>-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2400" spc="-8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2400" spc="-9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ru-RU" sz="2400" spc="-8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</a:t>
            </a:r>
            <a:r>
              <a:rPr lang="ru-RU" sz="2400" spc="-7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spc="-9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представлений</a:t>
            </a:r>
            <a:r>
              <a:rPr lang="ru-RU" sz="2400" spc="-11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spc="-12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важнейших</a:t>
            </a:r>
            <a:r>
              <a:rPr lang="ru-RU" sz="2400" spc="-11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свойствах</a:t>
            </a:r>
            <a:r>
              <a:rPr lang="ru-RU" sz="2400" spc="-1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предметов,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400" spc="-12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форме,</a:t>
            </a:r>
            <a:r>
              <a:rPr lang="ru-RU" sz="2400" spc="-10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цвете,</a:t>
            </a:r>
            <a:r>
              <a:rPr lang="ru-RU" sz="2400" spc="-10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величине,</a:t>
            </a:r>
            <a:r>
              <a:rPr lang="ru-RU" sz="2400" spc="-10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2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r>
              <a:rPr lang="ru-RU" sz="2400" spc="-11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пространстве,</a:t>
            </a:r>
            <a:r>
              <a:rPr lang="ru-RU" sz="2400" spc="-4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spc="-6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ru-RU" sz="2400" spc="-7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запахе</a:t>
            </a:r>
            <a:r>
              <a:rPr lang="ru-RU" sz="2400" spc="-7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spc="-6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вкусе.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4" y="1904266"/>
            <a:ext cx="6887556" cy="459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5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6810"/>
            <a:ext cx="9144000" cy="6884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35116"/>
            <a:ext cx="8229600" cy="2122676"/>
          </a:xfrm>
        </p:spPr>
        <p:txBody>
          <a:bodyPr>
            <a:noAutofit/>
          </a:bodyPr>
          <a:lstStyle/>
          <a:p>
            <a:pPr algn="r"/>
            <a:r>
              <a:rPr lang="ru-RU" sz="2800" b="1" i="1" u="none" dirty="0" smtClean="0">
                <a:solidFill>
                  <a:srgbClr val="FF0000"/>
                </a:solidFill>
              </a:rPr>
              <a:t>«Каждое движение ребенка – это еще одна складочка в коре больших полушарий»</a:t>
            </a:r>
            <a:r>
              <a:rPr lang="ru-RU" sz="2800" u="none" dirty="0" smtClean="0">
                <a:solidFill>
                  <a:srgbClr val="FF0000"/>
                </a:solidFill>
              </a:rPr>
              <a:t/>
            </a:r>
            <a:br>
              <a:rPr lang="ru-RU" sz="2800" u="none" dirty="0" smtClean="0">
                <a:solidFill>
                  <a:srgbClr val="FF0000"/>
                </a:solidFill>
              </a:rPr>
            </a:br>
            <a:r>
              <a:rPr lang="ru-RU" sz="2800" u="none" dirty="0" smtClean="0">
                <a:solidFill>
                  <a:srgbClr val="FF0000"/>
                </a:solidFill>
              </a:rPr>
              <a:t>Мария </a:t>
            </a:r>
            <a:r>
              <a:rPr lang="ru-RU" sz="2800" u="none" dirty="0" err="1" smtClean="0">
                <a:solidFill>
                  <a:srgbClr val="FF0000"/>
                </a:solidFill>
              </a:rPr>
              <a:t>Монтессори</a:t>
            </a:r>
            <a:endParaRPr lang="ru-RU" sz="2800" u="none" dirty="0">
              <a:solidFill>
                <a:srgbClr val="FF0000"/>
              </a:solidFill>
            </a:endParaRPr>
          </a:p>
        </p:txBody>
      </p:sp>
      <p:pic>
        <p:nvPicPr>
          <p:cNvPr id="15362" name="Picture 2" descr="https://semja-i-deti.ru/post/image/c08f616f7919abf87f22ad827ff58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418" y="1828800"/>
            <a:ext cx="8097163" cy="426720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02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0"/>
            <a:ext cx="922782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1400" y="233933"/>
            <a:ext cx="8360409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9305" marR="5080" indent="-2047239">
              <a:lnSpc>
                <a:spcPct val="100000"/>
              </a:lnSpc>
              <a:spcBef>
                <a:spcPts val="100"/>
              </a:spcBef>
            </a:pPr>
            <a:r>
              <a:rPr u="none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Психолого</a:t>
            </a:r>
            <a:r>
              <a:rPr u="none" spc="-114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 </a:t>
            </a:r>
            <a:r>
              <a:rPr u="none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–</a:t>
            </a:r>
            <a:r>
              <a:rPr u="none" spc="-7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 </a:t>
            </a:r>
            <a:r>
              <a:rPr u="none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педагогические</a:t>
            </a:r>
            <a:r>
              <a:rPr u="none" spc="-10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 </a:t>
            </a:r>
            <a:r>
              <a:rPr u="none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основы</a:t>
            </a:r>
            <a:r>
              <a:rPr u="none" spc="-9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 </a:t>
            </a:r>
            <a:r>
              <a:rPr u="none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в</a:t>
            </a:r>
            <a:r>
              <a:rPr u="none" spc="-6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 </a:t>
            </a:r>
            <a:r>
              <a:rPr u="none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истории</a:t>
            </a:r>
            <a:r>
              <a:rPr i="1" u="none" spc="-10" dirty="0">
                <a:solidFill>
                  <a:srgbClr val="C00000"/>
                </a:solidFill>
              </a:rPr>
              <a:t> </a:t>
            </a:r>
            <a:r>
              <a:rPr i="1" u="none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дошкольной</a:t>
            </a:r>
            <a:r>
              <a:rPr i="1" u="none" spc="-18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 </a:t>
            </a:r>
            <a:r>
              <a:rPr i="1" u="none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педагогики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3014" y="1284224"/>
            <a:ext cx="8417560" cy="19652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90"/>
              </a:spcBef>
            </a:pP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000" spc="2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истории</a:t>
            </a:r>
            <a:r>
              <a:rPr sz="2000" spc="2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дошкольной</a:t>
            </a:r>
            <a:r>
              <a:rPr sz="2000" spc="2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педагогики</a:t>
            </a:r>
            <a:r>
              <a:rPr sz="2000" spc="2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sz="2000" spc="2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всех</a:t>
            </a:r>
            <a:r>
              <a:rPr sz="2000" spc="2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этапах</a:t>
            </a:r>
            <a:r>
              <a:rPr sz="2000" spc="2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ее</a:t>
            </a:r>
            <a:r>
              <a:rPr sz="2000" spc="2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развития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проблема</a:t>
            </a:r>
            <a:r>
              <a:rPr sz="2000" spc="484" dirty="0">
                <a:solidFill>
                  <a:srgbClr val="001F5F"/>
                </a:solidFill>
                <a:latin typeface="Times New Roman"/>
                <a:cs typeface="Times New Roman"/>
              </a:rPr>
              <a:t>  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сенсорного</a:t>
            </a:r>
            <a:r>
              <a:rPr sz="2000" spc="490" dirty="0">
                <a:solidFill>
                  <a:srgbClr val="001F5F"/>
                </a:solidFill>
                <a:latin typeface="Times New Roman"/>
                <a:cs typeface="Times New Roman"/>
              </a:rPr>
              <a:t>  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воспитания</a:t>
            </a:r>
            <a:r>
              <a:rPr sz="2000" spc="490" dirty="0">
                <a:solidFill>
                  <a:srgbClr val="001F5F"/>
                </a:solidFill>
                <a:latin typeface="Times New Roman"/>
                <a:cs typeface="Times New Roman"/>
              </a:rPr>
              <a:t>  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занимала</a:t>
            </a:r>
            <a:r>
              <a:rPr sz="2000" spc="484" dirty="0">
                <a:solidFill>
                  <a:srgbClr val="001F5F"/>
                </a:solidFill>
                <a:latin typeface="Times New Roman"/>
                <a:cs typeface="Times New Roman"/>
              </a:rPr>
              <a:t>  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одно</a:t>
            </a:r>
            <a:r>
              <a:rPr sz="2000" spc="490" dirty="0">
                <a:solidFill>
                  <a:srgbClr val="001F5F"/>
                </a:solidFill>
                <a:latin typeface="Times New Roman"/>
                <a:cs typeface="Times New Roman"/>
              </a:rPr>
              <a:t>   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из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центральных</a:t>
            </a:r>
            <a:r>
              <a:rPr sz="2000" spc="7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мест.</a:t>
            </a:r>
            <a:r>
              <a:rPr sz="2000" spc="8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Значение</a:t>
            </a:r>
            <a:r>
              <a:rPr sz="2000" spc="7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сенсорного</a:t>
            </a:r>
            <a:r>
              <a:rPr sz="2000" spc="7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воспитания</a:t>
            </a:r>
            <a:r>
              <a:rPr sz="2000" spc="8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хорошо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понимали</a:t>
            </a:r>
            <a:r>
              <a:rPr sz="2000" spc="5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видные</a:t>
            </a:r>
            <a:r>
              <a:rPr sz="2000" spc="5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представители</a:t>
            </a:r>
            <a:r>
              <a:rPr sz="2000" spc="5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дошкольной</a:t>
            </a:r>
            <a:r>
              <a:rPr sz="2000" spc="5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педагогики:</a:t>
            </a:r>
            <a:r>
              <a:rPr sz="2000" spc="5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Ф.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Фребель,</a:t>
            </a:r>
            <a:r>
              <a:rPr sz="2000" spc="6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М.</a:t>
            </a:r>
            <a:r>
              <a:rPr sz="2000" spc="6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Монтессори,</a:t>
            </a:r>
            <a:r>
              <a:rPr sz="2000" spc="6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О.</a:t>
            </a:r>
            <a:r>
              <a:rPr sz="2000" spc="6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Декроли,</a:t>
            </a:r>
            <a:r>
              <a:rPr sz="2000" spc="6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Е.</a:t>
            </a:r>
            <a:r>
              <a:rPr sz="2000" spc="6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И.</a:t>
            </a:r>
            <a:r>
              <a:rPr sz="2000" spc="6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Тихеева,</a:t>
            </a:r>
            <a:r>
              <a:rPr sz="2000" spc="6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Л.</a:t>
            </a:r>
            <a:r>
              <a:rPr sz="2000" spc="6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А.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Венгер,</a:t>
            </a:r>
            <a:r>
              <a:rPr sz="200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Н.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Н.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Поддъяков</a:t>
            </a:r>
            <a:r>
              <a:rPr sz="200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Э.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25" dirty="0">
                <a:solidFill>
                  <a:srgbClr val="001F5F"/>
                </a:solidFill>
                <a:latin typeface="Times New Roman"/>
                <a:cs typeface="Times New Roman"/>
              </a:rPr>
              <a:t>Г.</a:t>
            </a:r>
            <a:r>
              <a:rPr sz="2000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Пилюгина</a:t>
            </a:r>
            <a:r>
              <a:rPr sz="200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20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Times New Roman"/>
                <a:cs typeface="Times New Roman"/>
              </a:rPr>
              <a:t>другие.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36750" y="3462699"/>
            <a:ext cx="3665044" cy="2531256"/>
            <a:chOff x="173736" y="3625700"/>
            <a:chExt cx="4372017" cy="2935097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736" y="3630118"/>
              <a:ext cx="2162429" cy="28629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1006" y="3625700"/>
              <a:ext cx="2174747" cy="293509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724400" y="3485559"/>
            <a:ext cx="3866817" cy="2470699"/>
            <a:chOff x="4611623" y="3558489"/>
            <a:chExt cx="4312920" cy="282892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1623" y="3558489"/>
              <a:ext cx="2180717" cy="28284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25995" y="3558502"/>
              <a:ext cx="2098421" cy="27735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430" y="0"/>
            <a:ext cx="9227820" cy="6858000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09600" y="228600"/>
            <a:ext cx="843597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воспитание </a:t>
            </a:r>
            <a:r>
              <a:rPr lang="ru-RU" alt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целенаправленное </a:t>
            </a:r>
            <a:r>
              <a:rPr lang="ru-RU" alt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совершенствование, развитие у детей сенсорных процессов (ощущений, восприятий, представлений)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t="15385" r="3772" b="15385"/>
          <a:stretch/>
        </p:blipFill>
        <p:spPr>
          <a:xfrm>
            <a:off x="81744" y="1500184"/>
            <a:ext cx="4224276" cy="25921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4154" b="17414"/>
          <a:stretch/>
        </p:blipFill>
        <p:spPr>
          <a:xfrm>
            <a:off x="2438400" y="4186627"/>
            <a:ext cx="4058920" cy="2590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5"/>
          <a:stretch/>
        </p:blipFill>
        <p:spPr>
          <a:xfrm>
            <a:off x="4997705" y="1500184"/>
            <a:ext cx="3944681" cy="2609558"/>
          </a:xfrm>
          <a:prstGeom prst="rect">
            <a:avLst/>
          </a:prstGeom>
        </p:spPr>
      </p:pic>
      <p:grpSp>
        <p:nvGrpSpPr>
          <p:cNvPr id="9" name="object 3"/>
          <p:cNvGrpSpPr/>
          <p:nvPr/>
        </p:nvGrpSpPr>
        <p:grpSpPr>
          <a:xfrm>
            <a:off x="299369" y="4927745"/>
            <a:ext cx="8915400" cy="2053712"/>
            <a:chOff x="0" y="0"/>
            <a:chExt cx="9144000" cy="2133596"/>
          </a:xfrm>
        </p:grpSpPr>
        <p:pic>
          <p:nvPicPr>
            <p:cNvPr id="10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43471" y="714755"/>
              <a:ext cx="2481072" cy="1013460"/>
            </a:xfrm>
            <a:prstGeom prst="rect">
              <a:avLst/>
            </a:prstGeom>
          </p:spPr>
        </p:pic>
        <p:pic>
          <p:nvPicPr>
            <p:cNvPr id="11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533144"/>
              <a:ext cx="9143999" cy="600452"/>
            </a:xfrm>
            <a:prstGeom prst="rect">
              <a:avLst/>
            </a:prstGeom>
          </p:spPr>
        </p:pic>
        <p:pic>
          <p:nvPicPr>
            <p:cNvPr id="12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728216"/>
              <a:ext cx="9144000" cy="213360"/>
            </a:xfrm>
            <a:prstGeom prst="rect">
              <a:avLst/>
            </a:prstGeom>
          </p:spPr>
        </p:pic>
        <p:pic>
          <p:nvPicPr>
            <p:cNvPr id="13" name="object 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831" y="0"/>
              <a:ext cx="1152144" cy="1944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54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9183" y="-20266"/>
            <a:ext cx="922782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2200" y="152400"/>
            <a:ext cx="4976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ОЩУЩЕНИЯ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15594" y="1573043"/>
            <a:ext cx="3451739" cy="1219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ЗРИТЕЛЬНЫЕ </a:t>
            </a:r>
            <a:endParaRPr lang="ru-RU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334000" y="3853143"/>
            <a:ext cx="3048000" cy="1219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СЛУХОВЫЕ</a:t>
            </a:r>
            <a:endParaRPr lang="ru-RU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6"/>
          <a:stretch/>
        </p:blipFill>
        <p:spPr>
          <a:xfrm>
            <a:off x="4312109" y="871257"/>
            <a:ext cx="4876800" cy="2590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/>
          <a:stretch/>
        </p:blipFill>
        <p:spPr>
          <a:xfrm>
            <a:off x="51390" y="3138166"/>
            <a:ext cx="4621620" cy="31724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53110"/>
            <a:ext cx="1753087" cy="7469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42" y="5257800"/>
            <a:ext cx="2048157" cy="148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430" y="0"/>
            <a:ext cx="92278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22698"/>
            <a:ext cx="8229600" cy="6250706"/>
          </a:xfrm>
        </p:spPr>
        <p:txBody>
          <a:bodyPr>
            <a:normAutofit/>
          </a:bodyPr>
          <a:lstStyle/>
          <a:p>
            <a:pPr algn="ctr"/>
            <a:r>
              <a:rPr lang="ru-RU" sz="2800" u="none" dirty="0">
                <a:solidFill>
                  <a:srgbClr val="C00000"/>
                </a:solidFill>
              </a:rPr>
              <a:t>СЕНСОРНЫЕ ОЩУЩЕНИЯ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5265213" y="4434367"/>
            <a:ext cx="3563843" cy="1219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ВКУСОВЫЕ</a:t>
            </a:r>
            <a:endParaRPr lang="ru-RU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30007" y="453088"/>
            <a:ext cx="4124077" cy="123508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ОСЯЗАТЕЛЬНЫЕ</a:t>
            </a: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66"/>
          <a:stretch/>
        </p:blipFill>
        <p:spPr>
          <a:xfrm>
            <a:off x="542713" y="1749215"/>
            <a:ext cx="2628900" cy="2590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54" y="965342"/>
            <a:ext cx="3845905" cy="2884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23078" r="6452"/>
          <a:stretch/>
        </p:blipFill>
        <p:spPr>
          <a:xfrm>
            <a:off x="1808203" y="4440004"/>
            <a:ext cx="3378173" cy="2265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26" y="5318384"/>
            <a:ext cx="1190476" cy="144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5386021"/>
            <a:ext cx="1600200" cy="93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2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4770"/>
            <a:ext cx="9208828" cy="6944190"/>
          </a:xfrm>
          <a:prstGeom prst="rect">
            <a:avLst/>
          </a:prstGeom>
        </p:spPr>
      </p:pic>
      <p:pic>
        <p:nvPicPr>
          <p:cNvPr id="54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899"/>
            <a:ext cx="9143999" cy="680085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334482" y="4521781"/>
            <a:ext cx="190217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890" marR="5080" indent="-123825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формы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36653" y="3086724"/>
            <a:ext cx="2735522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sz="2000" b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</a:t>
            </a:r>
            <a:r>
              <a:rPr sz="20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spc="-1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z="2000" b="1" spc="-15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sz="2000" b="1" spc="-2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sz="20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sz="2000" b="1" spc="2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2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79317" y="4653456"/>
            <a:ext cx="194024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цвета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8600" y="2762380"/>
            <a:ext cx="17583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spc="-1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осприятие</a:t>
            </a:r>
            <a:r>
              <a:rPr sz="24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величины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18411" y="5273269"/>
            <a:ext cx="213312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016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spc="-1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осприятие</a:t>
            </a:r>
            <a:r>
              <a:rPr sz="24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673330" y="442939"/>
            <a:ext cx="171351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marR="5080" indent="-8890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времени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743005" y="585979"/>
            <a:ext cx="310966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100000"/>
              </a:lnSpc>
            </a:pP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особых</a:t>
            </a:r>
            <a:r>
              <a:rPr sz="2400" b="1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 предметов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05" algn="ctr">
              <a:lnSpc>
                <a:spcPct val="100000"/>
              </a:lnSpc>
            </a:pP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32224" y="2721362"/>
            <a:ext cx="190982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marR="5080" indent="-2159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целостных предметов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1947" y="725981"/>
            <a:ext cx="268646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985" algn="ctr">
              <a:lnSpc>
                <a:spcPct val="100000"/>
              </a:lnSpc>
              <a:spcBef>
                <a:spcPts val="100"/>
              </a:spcBef>
            </a:pPr>
            <a:r>
              <a:rPr sz="22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</a:t>
            </a:r>
            <a:r>
              <a:rPr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сложных</a:t>
            </a:r>
            <a:r>
              <a:rPr sz="2200" b="1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 действительности</a:t>
            </a:r>
            <a:endParaRPr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 descr="логический доми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67" y="5549771"/>
            <a:ext cx="1655762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гусеница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91" y="5343630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</TotalTime>
  <Words>710</Words>
  <Application>Microsoft Office PowerPoint</Application>
  <PresentationFormat>Экран (4:3)</PresentationFormat>
  <Paragraphs>101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Wingdings</vt:lpstr>
      <vt:lpstr>Times New Roman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«Каждое движение ребенка – это еще одна складочка в коре больших полушарий» Мария Монтессори</vt:lpstr>
      <vt:lpstr>Психолого – педагогические основы в истории дошкольной педагогики</vt:lpstr>
      <vt:lpstr>Презентация PowerPoint</vt:lpstr>
      <vt:lpstr>Презентация PowerPoint</vt:lpstr>
      <vt:lpstr>СЕНСОРНЫЕ ОЩУЩЕНИЯ  </vt:lpstr>
      <vt:lpstr>Презентация PowerPoint</vt:lpstr>
      <vt:lpstr>   Цель – формирование сенсорных способностей у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Коммуникативная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Двигательная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Валя</dc:creator>
  <cp:lastModifiedBy>user</cp:lastModifiedBy>
  <cp:revision>80</cp:revision>
  <dcterms:created xsi:type="dcterms:W3CDTF">2022-03-24T02:11:40Z</dcterms:created>
  <dcterms:modified xsi:type="dcterms:W3CDTF">2022-04-06T12:36:27Z</dcterms:modified>
</cp:coreProperties>
</file>