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68" r:id="rId4"/>
    <p:sldId id="269" r:id="rId5"/>
    <p:sldId id="270" r:id="rId6"/>
    <p:sldId id="271" r:id="rId7"/>
    <p:sldId id="272" r:id="rId8"/>
    <p:sldId id="273" r:id="rId9"/>
    <p:sldId id="285" r:id="rId10"/>
    <p:sldId id="275" r:id="rId11"/>
    <p:sldId id="276" r:id="rId12"/>
    <p:sldId id="279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74" d="100"/>
          <a:sy n="74" d="100"/>
        </p:scale>
        <p:origin x="90" y="7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16E7D-7741-4AE5-8328-FAE3CE425836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C5678-550E-4C43-AFEF-69983370C6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5179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16E7D-7741-4AE5-8328-FAE3CE425836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C5678-550E-4C43-AFEF-69983370C6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190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16E7D-7741-4AE5-8328-FAE3CE425836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C5678-550E-4C43-AFEF-69983370C6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1972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16E7D-7741-4AE5-8328-FAE3CE425836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C5678-550E-4C43-AFEF-69983370C6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1571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16E7D-7741-4AE5-8328-FAE3CE425836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C5678-550E-4C43-AFEF-69983370C6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8551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16E7D-7741-4AE5-8328-FAE3CE425836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C5678-550E-4C43-AFEF-69983370C6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0180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16E7D-7741-4AE5-8328-FAE3CE425836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C5678-550E-4C43-AFEF-69983370C6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703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16E7D-7741-4AE5-8328-FAE3CE425836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C5678-550E-4C43-AFEF-69983370C6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850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16E7D-7741-4AE5-8328-FAE3CE425836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C5678-550E-4C43-AFEF-69983370C6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159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16E7D-7741-4AE5-8328-FAE3CE425836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C5678-550E-4C43-AFEF-69983370C6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9209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16E7D-7741-4AE5-8328-FAE3CE425836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C5678-550E-4C43-AFEF-69983370C6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1771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916E7D-7741-4AE5-8328-FAE3CE425836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3C5678-550E-4C43-AFEF-69983370C6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6419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kartinkin.net/uploads/posts/2021-01/1610818067_30-p-foni-dlya-prezentatsii-igrushek-53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682580" y="296214"/>
            <a:ext cx="10908406" cy="3985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1400" b="1" i="1" dirty="0" smtClean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i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дошкольное образовательной учреждение</a:t>
            </a:r>
            <a:endParaRPr lang="ru-RU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i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«Детский сад № 81 для детей раннего возраста»</a:t>
            </a:r>
            <a:endParaRPr lang="ru-RU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2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2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2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ГОРОДСКОЕ МЕТОДИЧЕСКОЕ ОБЪЕДИНЕНИЕ</a:t>
            </a:r>
            <a:endParaRPr lang="ru-RU" sz="2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2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апробации образовательной программы дошкольного образования </a:t>
            </a:r>
            <a:endParaRPr lang="ru-RU" sz="2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2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детей от 2 месяцев до 3 лет «Теремок</a:t>
            </a:r>
            <a:r>
              <a:rPr lang="ru-RU" sz="2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Тема</a:t>
            </a:r>
            <a:r>
              <a:rPr lang="ru-RU" sz="2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«Особенности </a:t>
            </a:r>
            <a:r>
              <a:rPr lang="ru-RU" sz="2600" b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познавательного развития</a:t>
            </a:r>
            <a:endParaRPr lang="ru-RU" sz="2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детей раннего возраста»</a:t>
            </a:r>
            <a:endParaRPr lang="ru-RU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Содержимое 3" descr="Инновационные программы в детском саду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3052" y="3784260"/>
            <a:ext cx="2782628" cy="2294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s://im2-tub-ru.yandex.net/i?id=11fa6d067a8dd7d243c81bec6b4ce8ce&amp;n=33&amp;h=215&amp;w=32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803" y="3888033"/>
            <a:ext cx="2910890" cy="2190795"/>
          </a:xfrm>
          <a:prstGeom prst="rect">
            <a:avLst/>
          </a:prstGeom>
          <a:noFill/>
          <a:extLst/>
        </p:spPr>
      </p:pic>
      <p:pic>
        <p:nvPicPr>
          <p:cNvPr id="8" name="Рисунок 7" descr="G:\логотип ДС 81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575" y="65014"/>
            <a:ext cx="1332833" cy="1828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8080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s://kartinkin.net/uploads/posts/2021-07/1625491366_7-kartinkin-com-p-fon-delovoi-stil-krasivie-foni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032" y="-70833"/>
            <a:ext cx="12386613" cy="6967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397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Познавательное развитие 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раннем возрасте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159100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r>
              <a:rPr lang="ru-RU" sz="2400" b="1" dirty="0"/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деятельности: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предметная деятельность и игры с </a:t>
            </a:r>
          </a:p>
          <a:p>
            <a:pPr>
              <a:buNone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составными и динамическими игрушками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экспериментирование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материалами 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веществам;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общение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взрослым;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совместные игры со сверстниками под руководством взрослого;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самообслуживание и действия с бытовыми предметами- орудиями;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восприятие смысла музыки, сказок, стихов, картинок;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двигательная активность.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>
              <a:buFontTx/>
              <a:buChar char="-"/>
              <a:defRPr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26121" y="1159100"/>
            <a:ext cx="2376488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623" y="4685161"/>
            <a:ext cx="2982390" cy="1837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91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https://kartinkin.net/uploads/posts/2021-07/1625491366_7-kartinkin-com-p-fon-delovoi-stil-krasivie-foni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032" y="-109470"/>
            <a:ext cx="12386613" cy="6967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601533" y="230678"/>
            <a:ext cx="78689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Познавательное развитие в раннем возрасте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20462" y="951894"/>
            <a:ext cx="6978457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Дидактические игры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Экспериментирование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Предметная деятельность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Наблюдения 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Конструирование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Самообслуживание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Чтение художественной литературы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Продуктивная деятельность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Театрализованная деятельность 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Беседы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Рассматривание иллюстраций</a:t>
            </a: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9451" y="3571971"/>
            <a:ext cx="2880320" cy="258515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81"/>
          <a:stretch/>
        </p:blipFill>
        <p:spPr>
          <a:xfrm>
            <a:off x="8739404" y="933512"/>
            <a:ext cx="3107683" cy="223400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878" y="3935821"/>
            <a:ext cx="2190750" cy="250942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167" y="933512"/>
            <a:ext cx="2268760" cy="17635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204183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kartinkin.net/uploads/posts/2021-07/1625491366_7-kartinkin-com-p-fon-delovoi-stil-krasivie-foni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9470"/>
            <a:ext cx="12386613" cy="6967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83175" y="734325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r>
              <a:rPr lang="ru-RU" sz="5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5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54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ds81.edu-ukhta.ru</a:t>
            </a:r>
            <a:r>
              <a:rPr lang="ru-RU" sz="54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</a:p>
          <a:p>
            <a:pPr marL="0" indent="0" algn="ctr">
              <a:buNone/>
            </a:pPr>
            <a:endParaRPr lang="ru-RU" sz="5400" b="1" i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4" name="Рисунок 3" descr="C:\Users\ДС-81\Desktop\123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90" y="-683638"/>
            <a:ext cx="1587698" cy="2193776"/>
          </a:xfrm>
          <a:prstGeom prst="rect">
            <a:avLst/>
          </a:prstGeom>
          <a:noFill/>
        </p:spPr>
      </p:pic>
      <p:pic>
        <p:nvPicPr>
          <p:cNvPr id="6" name="Picture 6" descr="https://im1-tub-ru.yandex.net/i?id=1e2dfab40156f5e10bcce3e03661a5ae&amp;n=33&amp;h=215&amp;w=3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524" y="2932911"/>
            <a:ext cx="4973719" cy="3300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916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kartinkin.net/uploads/posts/2021-07/1625491366_7-kartinkin-com-p-fon-delovoi-stil-krasivie-foni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032" y="-109470"/>
            <a:ext cx="12386613" cy="6967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E:\ГМО 2022-2023\ПОЗНАВАТЕЛЬНОЕ +ЭКСПЕР\1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1747"/>
          <a:stretch/>
        </p:blipFill>
        <p:spPr bwMode="auto">
          <a:xfrm>
            <a:off x="799562" y="1687132"/>
            <a:ext cx="10520966" cy="50227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41230" y="124070"/>
            <a:ext cx="10688391" cy="4351338"/>
          </a:xfrm>
        </p:spPr>
        <p:txBody>
          <a:bodyPr/>
          <a:lstStyle/>
          <a:p>
            <a:pPr marL="0" indent="901700" algn="just">
              <a:buNone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Познавательное развитие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развитие интересов детей, любознательности и познавательной мотивации; развитие воображения и творческой активности, формирование первичных представлений о себе, объектах окружающего мира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901700" algn="just">
              <a:buNone/>
            </a:pP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2545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kartinkin.net/uploads/posts/2021-07/1625491366_7-kartinkin-com-p-fon-delovoi-stil-krasivie-foni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032" y="-109470"/>
            <a:ext cx="12386613" cy="6967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12890" y="489397"/>
            <a:ext cx="8703590" cy="5819923"/>
          </a:xfrm>
        </p:spPr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r>
              <a:rPr lang="ru-RU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Познавательное развитие по ФГОС ДО – </a:t>
            </a:r>
            <a:r>
              <a:rPr lang="ru-RU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развитие интересов, любознательности, познавательной мотивации, развитие воображения и творческой активности.</a:t>
            </a:r>
            <a:endParaRPr lang="en-US" i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Познавательные процессы</a:t>
            </a:r>
            <a:r>
              <a:rPr lang="ru-RU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– это система психических функций, обеспечивающих отражение, познание субъектом явлений объективного мира, т.е. природной и социальной среды.</a:t>
            </a:r>
            <a:endParaRPr lang="ru-RU" i="1" u="sng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sz="4000" i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Познавательная сфера личности включает: </a:t>
            </a:r>
            <a:endParaRPr lang="ru-RU" sz="4000" b="1" i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2920" indent="-457200">
              <a:buFontTx/>
              <a:buChar char="-"/>
            </a:pPr>
            <a:r>
              <a:rPr lang="ru-RU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Ощущения</a:t>
            </a:r>
            <a:endParaRPr lang="ru-RU" b="1" i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 Восприятие</a:t>
            </a:r>
          </a:p>
          <a:p>
            <a:pPr marL="502920" indent="-457200">
              <a:buFontTx/>
              <a:buChar char="-"/>
            </a:pPr>
            <a:r>
              <a:rPr lang="ru-RU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</a:t>
            </a:r>
          </a:p>
          <a:p>
            <a:pPr marL="502920" indent="-457200">
              <a:buFontTx/>
              <a:buChar char="-"/>
            </a:pPr>
            <a:r>
              <a:rPr lang="ru-RU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Память</a:t>
            </a:r>
          </a:p>
          <a:p>
            <a:pPr marL="502920" indent="-457200">
              <a:buFontTx/>
              <a:buChar char="-"/>
            </a:pPr>
            <a:r>
              <a:rPr lang="ru-RU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Мышление</a:t>
            </a:r>
          </a:p>
          <a:p>
            <a:pPr marL="502920" indent="-457200">
              <a:buFontTx/>
              <a:buChar char="-"/>
            </a:pPr>
            <a:r>
              <a:rPr lang="ru-RU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Воображение</a:t>
            </a:r>
          </a:p>
          <a:p>
            <a:pPr marL="502920" indent="-457200">
              <a:buFontTx/>
              <a:buChar char="-"/>
            </a:pPr>
            <a:endParaRPr lang="ru-RU" i="1" dirty="0" smtClean="0"/>
          </a:p>
          <a:p>
            <a:pPr marL="502920" indent="-457200">
              <a:buFontTx/>
              <a:buChar char="-"/>
            </a:pPr>
            <a:endParaRPr lang="ru-RU" dirty="0" smtClean="0"/>
          </a:p>
          <a:p>
            <a:pPr marL="502920" indent="-457200">
              <a:buFontTx/>
              <a:buChar char="-"/>
            </a:pPr>
            <a:endParaRPr lang="ru-RU" dirty="0" smtClean="0"/>
          </a:p>
          <a:p>
            <a:pPr marL="502920" indent="-457200">
              <a:buFontTx/>
              <a:buChar char="-"/>
            </a:pP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049" y="3861049"/>
            <a:ext cx="2505075" cy="2179315"/>
          </a:xfrm>
          <a:prstGeom prst="rect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5333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ttps://kartinkin.net/uploads/posts/2021-07/1625491366_7-kartinkin-com-p-fon-delovoi-stil-krasivie-foni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032" y="-109470"/>
            <a:ext cx="12386613" cy="6967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188640"/>
            <a:ext cx="8229600" cy="5715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Восприятие</a:t>
            </a:r>
            <a:endParaRPr lang="ru-RU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03512" y="760140"/>
            <a:ext cx="8856984" cy="6097860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Восприятие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раннем возрасте, это освоение основных сенсорных эталонов цвета, формы и величины.</a:t>
            </a:r>
          </a:p>
          <a:p>
            <a:pPr marL="0" indent="0" algn="just">
              <a:buNone/>
            </a:pPr>
            <a:r>
              <a:rPr lang="ru-RU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раннем возрасте (к 3 годам) </a:t>
            </a:r>
            <a:r>
              <a:rPr lang="ru-RU" altLang="ru-RU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восприятие носит предметный характер, т. е свойства предмета (цвет, форма, величина) на отделяются ребенком от самого предмета, а сливаются в единое целое с ним. </a:t>
            </a:r>
          </a:p>
          <a:p>
            <a:pPr marL="0" indent="0" algn="just">
              <a:buNone/>
            </a:pPr>
            <a:r>
              <a:rPr lang="ru-RU" alt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Формируется восприятие мира: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форма: круг, квадрат;</a:t>
            </a:r>
          </a:p>
          <a:p>
            <a:pPr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величина: маленький, большой;</a:t>
            </a:r>
          </a:p>
          <a:p>
            <a:pPr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цвет - 4 основных цвета: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красный,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желтый,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синий,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зелёный</a:t>
            </a:r>
          </a:p>
          <a:p>
            <a:pPr>
              <a:buFontTx/>
              <a:buChar char="-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991544" y="1886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136" y="2780929"/>
            <a:ext cx="3096344" cy="216040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136" y="5052544"/>
            <a:ext cx="3096344" cy="165618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  <p:extLst>
      <p:ext uri="{BB962C8B-B14F-4D97-AF65-F5344CB8AC3E}">
        <p14:creationId xmlns:p14="http://schemas.microsoft.com/office/powerpoint/2010/main" val="410793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s://kartinkin.net/uploads/posts/2021-07/1625491366_7-kartinkin-com-p-fon-delovoi-stil-krasivie-foni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032" y="-109470"/>
            <a:ext cx="12386613" cy="6967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7987" y="188640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Ощущение</a:t>
            </a:r>
            <a:endParaRPr lang="ru-RU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30854" y="764704"/>
            <a:ext cx="8763869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ощущением ребенок уже рождается – это первая форма познания окружающей действительности. </a:t>
            </a:r>
          </a:p>
          <a:p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ощущений начинается развитие человека.</a:t>
            </a:r>
          </a:p>
          <a:p>
            <a:pPr algn="ctr"/>
            <a:r>
              <a:rPr lang="ru-RU" sz="32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Различают пять основных  видов ощущений:</a:t>
            </a:r>
          </a:p>
          <a:p>
            <a:pPr>
              <a:lnSpc>
                <a:spcPct val="150000"/>
              </a:lnSpc>
            </a:pPr>
            <a:r>
              <a:rPr lang="ru-RU" sz="32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1.Вкусовые </a:t>
            </a:r>
          </a:p>
          <a:p>
            <a:pPr>
              <a:lnSpc>
                <a:spcPct val="150000"/>
              </a:lnSpc>
            </a:pPr>
            <a:r>
              <a:rPr lang="ru-RU" sz="32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2.Тактильные </a:t>
            </a:r>
          </a:p>
          <a:p>
            <a:pPr>
              <a:lnSpc>
                <a:spcPct val="150000"/>
              </a:lnSpc>
            </a:pPr>
            <a:r>
              <a:rPr lang="ru-RU" sz="32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3.Обонятельные</a:t>
            </a:r>
          </a:p>
          <a:p>
            <a:pPr>
              <a:lnSpc>
                <a:spcPct val="150000"/>
              </a:lnSpc>
            </a:pPr>
            <a:r>
              <a:rPr lang="ru-RU" sz="32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4.Зрительные </a:t>
            </a:r>
          </a:p>
          <a:p>
            <a:pPr>
              <a:lnSpc>
                <a:spcPct val="150000"/>
              </a:lnSpc>
            </a:pPr>
            <a:r>
              <a:rPr lang="ru-RU" sz="32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Слуховые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721" y="2810789"/>
            <a:ext cx="4176464" cy="3478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37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kartinkin.net/uploads/posts/2021-07/1625491366_7-kartinkin-com-p-fon-delovoi-stil-krasivie-foni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032" y="-109470"/>
            <a:ext cx="12386613" cy="6967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31704" y="116632"/>
            <a:ext cx="5770984" cy="792088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</a:t>
            </a:r>
            <a:endParaRPr lang="ru-RU" sz="40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4000" y="836712"/>
            <a:ext cx="9144000" cy="60212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один из сложных познавательных процессов. </a:t>
            </a:r>
          </a:p>
          <a:p>
            <a:pPr marL="0" indent="0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нет внимания, то все напрасно.</a:t>
            </a:r>
          </a:p>
          <a:p>
            <a:pPr marL="0" indent="0">
              <a:buNone/>
            </a:pPr>
            <a:r>
              <a:rPr lang="ru-RU" sz="2600" b="1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 состоит из четырех свойств:</a:t>
            </a:r>
            <a:endParaRPr lang="ru-RU" sz="2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arenR"/>
            </a:pPr>
            <a:r>
              <a:rPr lang="ru-RU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концентрация;</a:t>
            </a:r>
          </a:p>
          <a:p>
            <a:pPr marL="457200" indent="-457200">
              <a:buAutoNum type="arabicParenR"/>
            </a:pPr>
            <a:r>
              <a:rPr lang="ru-RU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устойчивость;</a:t>
            </a:r>
          </a:p>
          <a:p>
            <a:pPr marL="457200" indent="-457200">
              <a:buAutoNum type="arabicParenR"/>
            </a:pPr>
            <a:r>
              <a:rPr lang="ru-RU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переключение;</a:t>
            </a:r>
          </a:p>
          <a:p>
            <a:pPr marL="457200" indent="-457200">
              <a:buAutoNum type="arabicParenR"/>
            </a:pPr>
            <a:r>
              <a:rPr lang="ru-RU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распределение.</a:t>
            </a:r>
          </a:p>
          <a:p>
            <a:pPr marL="0" indent="0">
              <a:buNone/>
            </a:pPr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Концентрация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это степень сосредоточенности</a:t>
            </a:r>
          </a:p>
          <a:p>
            <a:pPr marL="0" indent="0">
              <a:buNone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сознания на одном и том же предмете, объекте </a:t>
            </a:r>
          </a:p>
          <a:p>
            <a:pPr marL="0" indent="0">
              <a:buNone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деятельности. </a:t>
            </a:r>
          </a:p>
          <a:p>
            <a:pPr marL="0" indent="0">
              <a:buNone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Концентрация внимания в раннем возрасте </a:t>
            </a:r>
          </a:p>
          <a:p>
            <a:pPr marL="0" indent="0">
              <a:buNone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непроизвольная. Если понравился вид деятельности,</a:t>
            </a:r>
          </a:p>
          <a:p>
            <a:pPr marL="0" indent="0">
              <a:buNone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 ребенок увлекается.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242" y="4221088"/>
            <a:ext cx="2265343" cy="252028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relaxedInset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2073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https://kartinkin.net/uploads/posts/2021-07/1625491366_7-kartinkin-com-p-fon-delovoi-stil-krasivie-foni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032" y="-109470"/>
            <a:ext cx="12386613" cy="6967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116632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Память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919" y="735436"/>
            <a:ext cx="2367855" cy="174307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divot"/>
            <a:contourClr>
              <a:srgbClr val="FFFFFF"/>
            </a:contourClr>
          </a:sp3d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631504" y="692696"/>
            <a:ext cx="8784976" cy="6165304"/>
          </a:xfrm>
        </p:spPr>
        <p:txBody>
          <a:bodyPr/>
          <a:lstStyle/>
          <a:p>
            <a:pPr marL="0" indent="0">
              <a:buNone/>
            </a:pPr>
            <a:r>
              <a:rPr lang="ru-RU" altLang="ru-RU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Память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сложный психический процесс,</a:t>
            </a:r>
          </a:p>
          <a:p>
            <a:pPr marL="0" indent="0"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определяющий как запечатление, сохранение,</a:t>
            </a:r>
          </a:p>
          <a:p>
            <a:pPr marL="0" indent="0"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узнавание и воспроизведение человеком его</a:t>
            </a:r>
          </a:p>
          <a:p>
            <a:pPr marL="0" indent="0"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опыта. 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altLang="ru-RU" b="1" u="sng" dirty="0"/>
          </a:p>
          <a:p>
            <a:pPr marL="0" indent="0">
              <a:buNone/>
            </a:pPr>
            <a:endParaRPr lang="ru-RU" altLang="ru-RU" b="1" u="sng" dirty="0" smtClean="0"/>
          </a:p>
          <a:p>
            <a:pPr marL="0" indent="0">
              <a:buNone/>
            </a:pPr>
            <a:endParaRPr lang="ru-RU" altLang="ru-RU" b="1" u="sng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7" name="Text Box 22"/>
          <p:cNvSpPr txBox="1">
            <a:spLocks noChangeArrowheads="1"/>
          </p:cNvSpPr>
          <p:nvPr/>
        </p:nvSpPr>
        <p:spPr bwMode="auto">
          <a:xfrm>
            <a:off x="2063553" y="2996953"/>
            <a:ext cx="2108847" cy="373948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FFC000"/>
            </a:solidFill>
          </a:ln>
          <a:extLst/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altLang="ru-RU" sz="1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en-US" altLang="ru-RU" sz="1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ru-RU" altLang="ru-RU" sz="14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ru-RU" altLang="ru-RU" sz="1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СОДЕРЖАНИЮ</a:t>
            </a:r>
          </a:p>
          <a:p>
            <a:pPr algn="ctr" eaLnBrk="1" hangingPunct="1"/>
            <a:r>
              <a:rPr lang="ru-RU" altLang="ru-RU" sz="1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ПСИХИЧЕСКОЙ</a:t>
            </a:r>
          </a:p>
          <a:p>
            <a:pPr algn="ctr" eaLnBrk="1" hangingPunct="1"/>
            <a:r>
              <a:rPr lang="ru-RU" altLang="ru-RU" sz="1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АКТИВНОСТИ</a:t>
            </a:r>
          </a:p>
          <a:p>
            <a:pPr eaLnBrk="1" hangingPunct="1"/>
            <a:endParaRPr lang="ru-RU" altLang="ru-RU" sz="1400" b="1" dirty="0">
              <a:solidFill>
                <a:srgbClr val="6A0E0C"/>
              </a:solidFill>
            </a:endParaRPr>
          </a:p>
          <a:p>
            <a:pPr eaLnBrk="1" hangingPunct="1"/>
            <a:r>
              <a:rPr lang="ru-RU" altLang="ru-RU" sz="1400" b="1" dirty="0">
                <a:solidFill>
                  <a:srgbClr val="6A0E0C"/>
                </a:solidFill>
              </a:rPr>
              <a:t>1. ДВИГАТЕЛЬНАЯ</a:t>
            </a:r>
          </a:p>
          <a:p>
            <a:pPr eaLnBrk="1" hangingPunct="1"/>
            <a:r>
              <a:rPr lang="ru-RU" altLang="ru-RU" sz="1400" b="1" dirty="0">
                <a:solidFill>
                  <a:srgbClr val="6A0E0C"/>
                </a:solidFill>
              </a:rPr>
              <a:t>2. ОБРАЗНАЯ</a:t>
            </a:r>
          </a:p>
          <a:p>
            <a:pPr eaLnBrk="1" hangingPunct="1"/>
            <a:r>
              <a:rPr lang="ru-RU" altLang="ru-RU" sz="1400" b="1" i="1" dirty="0">
                <a:solidFill>
                  <a:srgbClr val="6A0E0C"/>
                </a:solidFill>
              </a:rPr>
              <a:t>   1) ЗРИТЕЛЬНАЯ</a:t>
            </a:r>
          </a:p>
          <a:p>
            <a:pPr eaLnBrk="1" hangingPunct="1"/>
            <a:r>
              <a:rPr lang="ru-RU" altLang="ru-RU" sz="1400" b="1" i="1" dirty="0">
                <a:solidFill>
                  <a:srgbClr val="6A0E0C"/>
                </a:solidFill>
              </a:rPr>
              <a:t>   2) ОБОНЯТЕЛЬНАЯ</a:t>
            </a:r>
          </a:p>
          <a:p>
            <a:pPr eaLnBrk="1" hangingPunct="1"/>
            <a:r>
              <a:rPr lang="ru-RU" altLang="ru-RU" sz="1400" b="1" i="1" dirty="0">
                <a:solidFill>
                  <a:srgbClr val="6A0E0C"/>
                </a:solidFill>
              </a:rPr>
              <a:t>   3)СЛУХОВАЯ</a:t>
            </a:r>
          </a:p>
          <a:p>
            <a:pPr eaLnBrk="1" hangingPunct="1"/>
            <a:r>
              <a:rPr lang="ru-RU" altLang="ru-RU" sz="1400" b="1" i="1" dirty="0">
                <a:solidFill>
                  <a:srgbClr val="6A0E0C"/>
                </a:solidFill>
              </a:rPr>
              <a:t>   4) ВКУСОВАЯ</a:t>
            </a:r>
          </a:p>
          <a:p>
            <a:pPr eaLnBrk="1" hangingPunct="1"/>
            <a:r>
              <a:rPr lang="ru-RU" altLang="ru-RU" sz="1400" b="1" i="1" dirty="0">
                <a:solidFill>
                  <a:srgbClr val="6A0E0C"/>
                </a:solidFill>
              </a:rPr>
              <a:t>   5) ОСЯЗАТЕЛЬНАЯ</a:t>
            </a:r>
          </a:p>
          <a:p>
            <a:pPr eaLnBrk="1" hangingPunct="1"/>
            <a:r>
              <a:rPr lang="ru-RU" altLang="ru-RU" sz="1400" b="1" dirty="0">
                <a:solidFill>
                  <a:srgbClr val="6A0E0C"/>
                </a:solidFill>
              </a:rPr>
              <a:t>3. ЭМОЦИОНАЛЬНАЯ</a:t>
            </a:r>
          </a:p>
          <a:p>
            <a:pPr eaLnBrk="1" hangingPunct="1"/>
            <a:r>
              <a:rPr lang="ru-RU" altLang="ru-RU" sz="1400" b="1" dirty="0">
                <a:solidFill>
                  <a:srgbClr val="6A0E0C"/>
                </a:solidFill>
              </a:rPr>
              <a:t>4. СЛОВЕСНО-</a:t>
            </a:r>
          </a:p>
          <a:p>
            <a:pPr eaLnBrk="1" hangingPunct="1"/>
            <a:r>
              <a:rPr lang="ru-RU" altLang="ru-RU" sz="1400" b="1" dirty="0">
                <a:solidFill>
                  <a:srgbClr val="6A0E0C"/>
                </a:solidFill>
              </a:rPr>
              <a:t>ЛОГИЧЕСКАЯ</a:t>
            </a:r>
          </a:p>
          <a:p>
            <a:pPr eaLnBrk="1" hangingPunct="1"/>
            <a:endParaRPr lang="ru-RU" altLang="ru-RU" sz="900" b="1" dirty="0">
              <a:solidFill>
                <a:srgbClr val="6A0E0C"/>
              </a:solidFill>
            </a:endParaRPr>
          </a:p>
          <a:p>
            <a:pPr eaLnBrk="1" hangingPunct="1">
              <a:buFontTx/>
              <a:buAutoNum type="arabicPeriod"/>
            </a:pPr>
            <a:endParaRPr lang="ru-RU" altLang="ru-RU" sz="900" b="1" dirty="0">
              <a:solidFill>
                <a:srgbClr val="6A0E0C"/>
              </a:solidFill>
            </a:endParaRPr>
          </a:p>
          <a:p>
            <a:pPr eaLnBrk="1" hangingPunct="1"/>
            <a:endParaRPr lang="ru-RU" altLang="ru-RU" sz="900" b="1" dirty="0">
              <a:solidFill>
                <a:srgbClr val="6A0E0C"/>
              </a:solidFill>
            </a:endParaRPr>
          </a:p>
        </p:txBody>
      </p:sp>
      <p:sp>
        <p:nvSpPr>
          <p:cNvPr id="8" name="Text Box 21"/>
          <p:cNvSpPr txBox="1">
            <a:spLocks noChangeArrowheads="1"/>
          </p:cNvSpPr>
          <p:nvPr/>
        </p:nvSpPr>
        <p:spPr bwMode="auto">
          <a:xfrm>
            <a:off x="4664999" y="2996952"/>
            <a:ext cx="2484908" cy="17851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FFC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ПРОДОЛЖИТЕЛЬНОСТИ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СОХРАНЕНИЯ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МАТЕРИАЛА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z="1200" u="sng" dirty="0">
              <a:solidFill>
                <a:srgbClr val="6A0E0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dirty="0">
                <a:solidFill>
                  <a:srgbClr val="6A0E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altLang="ru-RU" sz="1400" b="1" dirty="0">
                <a:solidFill>
                  <a:srgbClr val="6A0E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КРАТКОВРЕМЕННАЯ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>
                <a:solidFill>
                  <a:srgbClr val="6A0E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ДОЛГОВРЕМЕННАЯ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>
                <a:solidFill>
                  <a:srgbClr val="6A0E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ОПЕРАТИВНАЯ</a:t>
            </a:r>
          </a:p>
        </p:txBody>
      </p:sp>
      <p:sp>
        <p:nvSpPr>
          <p:cNvPr id="9" name="Text Box 24"/>
          <p:cNvSpPr txBox="1">
            <a:spLocks noChangeArrowheads="1"/>
          </p:cNvSpPr>
          <p:nvPr/>
        </p:nvSpPr>
        <p:spPr bwMode="auto">
          <a:xfrm>
            <a:off x="7656869" y="2996952"/>
            <a:ext cx="2086495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FFC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СТЕПЕНИ </a:t>
            </a:r>
          </a:p>
          <a:p>
            <a:pPr algn="ctr" eaLnBrk="1" hangingPunct="1"/>
            <a:r>
              <a:rPr lang="ru-RU" altLang="ru-RU" sz="1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ВОЛЕВОЙ</a:t>
            </a:r>
          </a:p>
          <a:p>
            <a:pPr algn="ctr" eaLnBrk="1" hangingPunct="1"/>
            <a:r>
              <a:rPr lang="ru-RU" altLang="ru-RU" sz="1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РЕГУЛЯЦИИ</a:t>
            </a:r>
          </a:p>
          <a:p>
            <a:pPr eaLnBrk="1" hangingPunct="1"/>
            <a:endParaRPr lang="ru-RU" altLang="ru-RU" sz="1400" dirty="0">
              <a:solidFill>
                <a:srgbClr val="6A0E0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ru-RU" altLang="ru-RU" sz="1400" dirty="0">
                <a:solidFill>
                  <a:srgbClr val="6A0E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1.НЕПРОИЗВОЛЬНАЯ</a:t>
            </a:r>
          </a:p>
          <a:p>
            <a:pPr eaLnBrk="1" hangingPunct="1"/>
            <a:r>
              <a:rPr lang="ru-RU" altLang="ru-RU" sz="1400" dirty="0">
                <a:solidFill>
                  <a:srgbClr val="6A0E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ПРОИЗВОЛЬНАЯ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4439817" y="2176749"/>
            <a:ext cx="2808287" cy="5048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FFC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ВИДЫ ПАМЯТИ</a:t>
            </a:r>
          </a:p>
        </p:txBody>
      </p:sp>
      <p:cxnSp>
        <p:nvCxnSpPr>
          <p:cNvPr id="4" name="Прямая со стрелкой 3"/>
          <p:cNvCxnSpPr>
            <a:stCxn id="10" idx="2"/>
          </p:cNvCxnSpPr>
          <p:nvPr/>
        </p:nvCxnSpPr>
        <p:spPr>
          <a:xfrm flipH="1">
            <a:off x="3647728" y="2681574"/>
            <a:ext cx="2196232" cy="243371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10" idx="2"/>
          </p:cNvCxnSpPr>
          <p:nvPr/>
        </p:nvCxnSpPr>
        <p:spPr>
          <a:xfrm flipH="1">
            <a:off x="5843960" y="2681573"/>
            <a:ext cx="1" cy="315378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10" idx="2"/>
          </p:cNvCxnSpPr>
          <p:nvPr/>
        </p:nvCxnSpPr>
        <p:spPr>
          <a:xfrm>
            <a:off x="5843960" y="2681574"/>
            <a:ext cx="2484288" cy="243371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945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s://kartinkin.net/uploads/posts/2021-07/1625491366_7-kartinkin-com-p-fon-delovoi-stil-krasivie-foni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032" y="-109470"/>
            <a:ext cx="12386613" cy="6967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Мышление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03512" y="980728"/>
            <a:ext cx="8964488" cy="576064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Мышление </a:t>
            </a:r>
            <a:r>
              <a:rPr lang="ru-RU" sz="2600" dirty="0"/>
              <a:t>–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высший интеллектуальный</a:t>
            </a:r>
          </a:p>
          <a:p>
            <a:pPr marL="0" indent="0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познавательный процесс. Оно дает возможность </a:t>
            </a:r>
          </a:p>
          <a:p>
            <a:pPr marL="0" indent="0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познавать такие предметы и явления, которые не</a:t>
            </a:r>
          </a:p>
          <a:p>
            <a:pPr marL="0" indent="0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могут быть непосредственно восприняты </a:t>
            </a:r>
          </a:p>
          <a:p>
            <a:pPr marL="0" indent="0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органами чувств. </a:t>
            </a:r>
          </a:p>
          <a:p>
            <a:pPr marL="0" indent="0">
              <a:buNone/>
            </a:pPr>
            <a:r>
              <a:rPr lang="ru-RU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Виды мышления:</a:t>
            </a:r>
          </a:p>
          <a:p>
            <a:pPr marL="0" indent="0">
              <a:buNone/>
            </a:pP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6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Наглядно-действенное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познание с помощью          манипулирования предметами – игрушками.</a:t>
            </a:r>
          </a:p>
          <a:p>
            <a:pPr marL="0" indent="0">
              <a:buNone/>
            </a:pPr>
            <a:r>
              <a:rPr lang="ru-RU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6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Наглядно-образное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познание с помощью </a:t>
            </a:r>
          </a:p>
          <a:p>
            <a:pPr marL="0" indent="0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представлений предметов, явлений.</a:t>
            </a:r>
          </a:p>
          <a:p>
            <a:pPr marL="0" indent="0">
              <a:buNone/>
            </a:pPr>
            <a:r>
              <a:rPr lang="ru-RU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6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Словесно-логическое</a:t>
            </a:r>
            <a:r>
              <a:rPr lang="ru-RU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познание с помощью</a:t>
            </a:r>
          </a:p>
          <a:p>
            <a:pPr marL="0" indent="0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понятий, слов, рассуждений.</a:t>
            </a:r>
          </a:p>
          <a:p>
            <a:pPr marL="0" indent="0">
              <a:buNone/>
            </a:pPr>
            <a:endParaRPr lang="ru-RU" sz="2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развитии внимания формируется наглядно-действенное мышление (оно является ведущим до 3 лет). Больше никакого мышления не формируется. Ребенок думает с помощью рук.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736" y="1004120"/>
            <a:ext cx="2196752" cy="1644163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softRound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1736" y="3284984"/>
            <a:ext cx="2196752" cy="184785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relaxedInset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199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kartinkin.net/uploads/posts/2021-07/1625491366_7-kartinkin-com-p-fon-delovoi-stil-krasivie-foni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032" y="-109470"/>
            <a:ext cx="12386613" cy="6967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Воображение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703512" y="980729"/>
            <a:ext cx="8856984" cy="514543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altLang="ru-RU" sz="2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Воображение</a:t>
            </a:r>
            <a:r>
              <a:rPr lang="ru-RU" alt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психический процесс создания образа </a:t>
            </a:r>
          </a:p>
          <a:p>
            <a:pPr marL="0" indent="0">
              <a:buNone/>
            </a:pPr>
            <a:r>
              <a:rPr lang="ru-RU" alt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предмета путем преобразования </a:t>
            </a:r>
          </a:p>
          <a:p>
            <a:pPr marL="0" indent="0">
              <a:buNone/>
            </a:pPr>
            <a:r>
              <a:rPr lang="ru-RU" alt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реальности.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воображения:</a:t>
            </a:r>
          </a:p>
          <a:p>
            <a:pPr>
              <a:buFontTx/>
              <a:buChar char="-"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произвольное;</a:t>
            </a:r>
          </a:p>
          <a:p>
            <a:pPr>
              <a:buFontTx/>
              <a:buChar char="-"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непроизвольное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раннем возрасте воображение не развито, так как оно основано на процессах  памяти и мышления. У детей раннего возраста нет опыта, чтобы придумать что-то новое. Воображение начинает развиваться только в дошкольном возрасте.  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946" y="1504934"/>
            <a:ext cx="3672408" cy="2263615"/>
          </a:xfrm>
          <a:prstGeom prst="rect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divot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3428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650</Words>
  <Application>Microsoft Office PowerPoint</Application>
  <PresentationFormat>Широкоэкранный</PresentationFormat>
  <Paragraphs>143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Восприятие</vt:lpstr>
      <vt:lpstr>Ощущение</vt:lpstr>
      <vt:lpstr>Внимание</vt:lpstr>
      <vt:lpstr>Память </vt:lpstr>
      <vt:lpstr>Мышление</vt:lpstr>
      <vt:lpstr>Воображение</vt:lpstr>
      <vt:lpstr>Познавательное развитие в раннем возрасте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21</cp:revision>
  <dcterms:created xsi:type="dcterms:W3CDTF">2023-01-26T11:56:46Z</dcterms:created>
  <dcterms:modified xsi:type="dcterms:W3CDTF">2023-02-01T09:28:20Z</dcterms:modified>
</cp:coreProperties>
</file>