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5"/>
  </p:notesMasterIdLst>
  <p:sldIdLst>
    <p:sldId id="367" r:id="rId2"/>
    <p:sldId id="370" r:id="rId3"/>
    <p:sldId id="369" r:id="rId4"/>
    <p:sldId id="358" r:id="rId5"/>
    <p:sldId id="340" r:id="rId6"/>
    <p:sldId id="343" r:id="rId7"/>
    <p:sldId id="342" r:id="rId8"/>
    <p:sldId id="341" r:id="rId9"/>
    <p:sldId id="363" r:id="rId10"/>
    <p:sldId id="355" r:id="rId11"/>
    <p:sldId id="336" r:id="rId12"/>
    <p:sldId id="337" r:id="rId13"/>
    <p:sldId id="365" r:id="rId14"/>
    <p:sldId id="338" r:id="rId15"/>
    <p:sldId id="345" r:id="rId16"/>
    <p:sldId id="348" r:id="rId17"/>
    <p:sldId id="349" r:id="rId18"/>
    <p:sldId id="352" r:id="rId19"/>
    <p:sldId id="350" r:id="rId20"/>
    <p:sldId id="351" r:id="rId21"/>
    <p:sldId id="353" r:id="rId22"/>
    <p:sldId id="375" r:id="rId23"/>
    <p:sldId id="356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421" autoAdjust="0"/>
  </p:normalViewPr>
  <p:slideViewPr>
    <p:cSldViewPr>
      <p:cViewPr varScale="1">
        <p:scale>
          <a:sx n="95" d="100"/>
          <a:sy n="95" d="100"/>
        </p:scale>
        <p:origin x="-36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8CF224-054F-4738-B4CC-D638A0B39902}" type="datetimeFigureOut">
              <a:rPr lang="ru-RU" smtClean="0"/>
              <a:pPr/>
              <a:t>12.10.2021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A92748-B33C-4E7B-AB28-029F1D7015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36478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92748-B33C-4E7B-AB28-029F1D7015E3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74401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0BC9A-47A5-40CC-9988-D09C44782B45}" type="datetimeFigureOut">
              <a:rPr lang="ru-RU" smtClean="0"/>
              <a:pPr/>
              <a:t>12.10.2021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4F0C1-6131-4007-88BE-22CE1D4884F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0BC9A-47A5-40CC-9988-D09C44782B45}" type="datetimeFigureOut">
              <a:rPr lang="ru-RU" smtClean="0"/>
              <a:pPr/>
              <a:t>12.10.2021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4F0C1-6131-4007-88BE-22CE1D4884F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0BC9A-47A5-40CC-9988-D09C44782B45}" type="datetimeFigureOut">
              <a:rPr lang="ru-RU" smtClean="0"/>
              <a:pPr/>
              <a:t>12.10.2021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4F0C1-6131-4007-88BE-22CE1D4884F3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0BC9A-47A5-40CC-9988-D09C44782B45}" type="datetimeFigureOut">
              <a:rPr lang="ru-RU" smtClean="0"/>
              <a:pPr/>
              <a:t>12.10.2021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4F0C1-6131-4007-88BE-22CE1D4884F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0BC9A-47A5-40CC-9988-D09C44782B45}" type="datetimeFigureOut">
              <a:rPr lang="ru-RU" smtClean="0"/>
              <a:pPr/>
              <a:t>12.10.2021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4F0C1-6131-4007-88BE-22CE1D4884F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0BC9A-47A5-40CC-9988-D09C44782B45}" type="datetimeFigureOut">
              <a:rPr lang="ru-RU" smtClean="0"/>
              <a:pPr/>
              <a:t>12.10.2021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4F0C1-6131-4007-88BE-22CE1D4884F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0BC9A-47A5-40CC-9988-D09C44782B45}" type="datetimeFigureOut">
              <a:rPr lang="ru-RU" smtClean="0"/>
              <a:pPr/>
              <a:t>12.10.2021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4F0C1-6131-4007-88BE-22CE1D4884F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0BC9A-47A5-40CC-9988-D09C44782B45}" type="datetimeFigureOut">
              <a:rPr lang="ru-RU" smtClean="0"/>
              <a:pPr/>
              <a:t>12.10.2021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4F0C1-6131-4007-88BE-22CE1D4884F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0BC9A-47A5-40CC-9988-D09C44782B45}" type="datetimeFigureOut">
              <a:rPr lang="ru-RU" smtClean="0"/>
              <a:pPr/>
              <a:t>12.10.2021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4F0C1-6131-4007-88BE-22CE1D4884F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0BC9A-47A5-40CC-9988-D09C44782B45}" type="datetimeFigureOut">
              <a:rPr lang="ru-RU" smtClean="0"/>
              <a:pPr/>
              <a:t>12.10.2021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4F0C1-6131-4007-88BE-22CE1D4884F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0BC9A-47A5-40CC-9988-D09C44782B45}" type="datetimeFigureOut">
              <a:rPr lang="ru-RU" smtClean="0"/>
              <a:pPr/>
              <a:t>12.10.2021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4F0C1-6131-4007-88BE-22CE1D4884F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5D0BC9A-47A5-40CC-9988-D09C44782B45}" type="datetimeFigureOut">
              <a:rPr lang="ru-RU" smtClean="0"/>
              <a:pPr/>
              <a:t>12.10.2021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974F0C1-6131-4007-88BE-22CE1D4884F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A0E2FAF1-1593-42D9-A13A-EEF69C99E7EB}"/>
              </a:ext>
            </a:extLst>
          </p:cNvPr>
          <p:cNvSpPr/>
          <p:nvPr/>
        </p:nvSpPr>
        <p:spPr>
          <a:xfrm>
            <a:off x="4038600" y="1371600"/>
            <a:ext cx="4953000" cy="35814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«Педагогика удивления 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 раннем возрасте»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 рамках апробации инновационной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образовательной программы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«Теремок» для детей от 2 месяцев до трёх лет»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" name="Рисунок 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A5580858-716E-45B1-A06F-B29D0B6BD4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76400"/>
            <a:ext cx="3508351" cy="4677801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D551B76A-320B-4DBC-B37C-4DAAF7D48448}"/>
              </a:ext>
            </a:extLst>
          </p:cNvPr>
          <p:cNvSpPr/>
          <p:nvPr/>
        </p:nvSpPr>
        <p:spPr>
          <a:xfrm>
            <a:off x="4038600" y="4953000"/>
            <a:ext cx="4937431" cy="157162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ИЗОТОВА ИРИНА АНАТОЛЬЕВНА, 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СТАРШИЙ 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ВОСПИТАТЕЛЬ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0066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978CA294-35F4-44E6-B559-8B85065AAD73}"/>
              </a:ext>
            </a:extLst>
          </p:cNvPr>
          <p:cNvSpPr/>
          <p:nvPr/>
        </p:nvSpPr>
        <p:spPr>
          <a:xfrm>
            <a:off x="228600" y="152400"/>
            <a:ext cx="8763000" cy="12954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МДОУ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«Детский сад № 81» – федеральная инновационная площадка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ФГБНУ «Институт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художественного образования и </a:t>
            </a:r>
            <a:r>
              <a:rPr kumimoji="0" lang="ru-RU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культурологии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РАО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» по апробации новой программы для детей от 2 месяцев до 3 лет «ТЕРЕМОК»</a:t>
            </a:r>
          </a:p>
        </p:txBody>
      </p:sp>
      <p:pic>
        <p:nvPicPr>
          <p:cNvPr id="1028" name="Picture 4" descr="https://industryart.ru/wp-content/uploads/2015/07/logo-color2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4648200"/>
            <a:ext cx="3505200" cy="18300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42010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3505200"/>
            <a:ext cx="4114800" cy="3086100"/>
          </a:xfrm>
          <a:prstGeom prst="rect">
            <a:avLst/>
          </a:prstGeom>
        </p:spPr>
      </p:pic>
      <p:pic>
        <p:nvPicPr>
          <p:cNvPr id="8" name="Picture 3" descr="F:\ТЕРЕМОК\ПРАКТИКА 81\Лайфхаки\2\грецкие орехи\IMG_20200311_1635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8600"/>
            <a:ext cx="39624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F:\ТЕРЕМОК\ПРАКТИКА 81\Лайфхаки\2\2 наши\IMG_20200116_09234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524000"/>
            <a:ext cx="3386551" cy="4515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4780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20088" b="20088"/>
          <a:stretch/>
        </p:blipFill>
        <p:spPr>
          <a:xfrm>
            <a:off x="533400" y="1371600"/>
            <a:ext cx="2895600" cy="534904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57800" y="2389637"/>
            <a:ext cx="3200400" cy="4267200"/>
          </a:xfrm>
          <a:prstGeom prst="rect">
            <a:avLst/>
          </a:prstGeom>
        </p:spPr>
      </p:pic>
      <p:pic>
        <p:nvPicPr>
          <p:cNvPr id="5124" name="Picture 4" descr="F:\ТЕРЕМОК\ПРАКТИКА 81\Лайфхаки\Накормим куклу макаронами\фэйс\20200206_10253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52400"/>
            <a:ext cx="5331417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1945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F:\ТЕРЕМОК\ПРАКТИКА 81\Лайфхаки\2\2 наши\IMG_20200121_0941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09" y="4267200"/>
            <a:ext cx="2667000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F:\ТЕРЕМОК\ПРАКТИКА 81\Масленница\Масленица 1,6-2+муз минутки\20200226_17021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601" b="-19601"/>
          <a:stretch/>
        </p:blipFill>
        <p:spPr bwMode="auto">
          <a:xfrm>
            <a:off x="5953679" y="912264"/>
            <a:ext cx="1938156" cy="3988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ds81.edu-ukhta.ru/media/laporem_image/SDC13096.JPG.900x0_q85_cro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3029" y="3813810"/>
            <a:ext cx="2945972" cy="2209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F:\ТЕРЕМОК\ПРАКТИКА 81\Масленница\Масленица 1,6-2+муз минутки\20200226_165945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18123" b="18123"/>
          <a:stretch/>
        </p:blipFill>
        <p:spPr bwMode="auto">
          <a:xfrm>
            <a:off x="4022368" y="3200400"/>
            <a:ext cx="1621376" cy="3336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828800" y="228600"/>
            <a:ext cx="6019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«Первые шаги» в мир искусства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0" y="1066800"/>
            <a:ext cx="4415189" cy="2145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5165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3954" y="312755"/>
            <a:ext cx="7467600" cy="79690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Первые шаги в мир искусства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6" name="Стрелка вправо 5"/>
          <p:cNvSpPr/>
          <p:nvPr/>
        </p:nvSpPr>
        <p:spPr>
          <a:xfrm rot="5400000">
            <a:off x="1221177" y="760020"/>
            <a:ext cx="1596242" cy="35814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Пальчики-крошки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713" y="-319088"/>
            <a:ext cx="1003300" cy="1428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4" descr="Первые шаги в мир искусства&#10;Интегрированные занятия&#10;Второй год жизн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57401" y="0"/>
            <a:ext cx="1203109" cy="1685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трелка вправо 12"/>
          <p:cNvSpPr/>
          <p:nvPr/>
        </p:nvSpPr>
        <p:spPr>
          <a:xfrm rot="5400000">
            <a:off x="3557373" y="2323846"/>
            <a:ext cx="1600200" cy="3581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Каляки-маляки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трелка вправо 13"/>
          <p:cNvSpPr/>
          <p:nvPr/>
        </p:nvSpPr>
        <p:spPr>
          <a:xfrm rot="5400000">
            <a:off x="5794168" y="759031"/>
            <a:ext cx="1596242" cy="3583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Послушные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ладошки</a:t>
            </a:r>
          </a:p>
          <a:p>
            <a:pPr algn="ctr"/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https://pushkarnaya-bal-ds50.edumsko.ru/uploads/41600/41570/section/987325/.thumbs/8.png?154945427467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3" y="4650695"/>
            <a:ext cx="2625386" cy="147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koroleva-luch11.edumsko.ru/uploads/33900/33829/section/675367/.thumbs/image.png?154454548267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459843"/>
            <a:ext cx="2476225" cy="1857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7004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F:\ТЕРЕМОК\ПРАКТИКА 81\1,6-2\Первые шаги  Занятие №3 Листик в лукошко\сайт\20200115_10245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2" t="-14651" r="-552" b="14651"/>
          <a:stretch/>
        </p:blipFill>
        <p:spPr bwMode="auto">
          <a:xfrm>
            <a:off x="381000" y="838200"/>
            <a:ext cx="2414469" cy="4968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590800" y="152400"/>
            <a:ext cx="48240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Пальчики-крошки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15249" b="15249"/>
          <a:stretch/>
        </p:blipFill>
        <p:spPr>
          <a:xfrm>
            <a:off x="6096000" y="609600"/>
            <a:ext cx="2650070" cy="545338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6" t="-12727" r="-526" b="12727"/>
          <a:stretch/>
        </p:blipFill>
        <p:spPr>
          <a:xfrm>
            <a:off x="3398932" y="533400"/>
            <a:ext cx="2273832" cy="467915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743200" y="5562600"/>
            <a:ext cx="48240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«Листик в лукошке»</a:t>
            </a:r>
            <a:endParaRPr lang="ru-RU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929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ТЕРЕМОК\ПРАКТИКА 81\1,6-2\Мир искусства №1 ПЕСОЧНАЯ  ПРОГУЛКА\сайт\20191218_09450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12217" b="12217"/>
          <a:stretch/>
        </p:blipFill>
        <p:spPr bwMode="auto">
          <a:xfrm>
            <a:off x="3352800" y="2156467"/>
            <a:ext cx="2284710" cy="4701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http://ds81.edu-ukhta.ru/media/laporem_image/SDC13093.JPG.900x0_q85_cro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0" y="609600"/>
            <a:ext cx="2929701" cy="2197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438400" y="0"/>
            <a:ext cx="48240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«Песочная прогулка»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 descr="F:\ТЕРЕМОК\ПРАКТИКА 81\1,6-2\Мир искусства №1 ПЕСОЧНАЯ  ПРОГУЛКА\сайт\20191218_09574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590" t="-15798" r="1590" b="15798"/>
          <a:stretch/>
        </p:blipFill>
        <p:spPr bwMode="auto">
          <a:xfrm flipH="1">
            <a:off x="339776" y="571455"/>
            <a:ext cx="2632024" cy="5416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scontent-arn2-1.xx.fbcdn.net/v/t1.0-9/80031518_130748478389974_2420263330275917824_o.jpg?_nc_cat=103&amp;_nc_sid=b9115d&amp;_nc_ohc=rKGLZQyGD98AX_6gOY2&amp;_nc_ht=scontent-arn2-1.xx&amp;oh=712446fcdb9c36b0563969df22adbdf5&amp;oe=5EF0ECA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13860" b="13860"/>
          <a:stretch/>
        </p:blipFill>
        <p:spPr bwMode="auto">
          <a:xfrm>
            <a:off x="6096000" y="502206"/>
            <a:ext cx="2665675" cy="5485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7689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ТЕРЕМОК\ПРАКТИКА 81\1,6-2\осьминожки\k6oga815EKQ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39" t="7557" r="-2939" b="-7557"/>
          <a:stretch/>
        </p:blipFill>
        <p:spPr bwMode="auto">
          <a:xfrm>
            <a:off x="230734" y="1557013"/>
            <a:ext cx="3060810" cy="4081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:\ТЕРЕМОК\ПРАКТИКА 81\1,6-2\осьминожки\r-v140NqmCY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828" b="-14828"/>
          <a:stretch/>
        </p:blipFill>
        <p:spPr bwMode="auto">
          <a:xfrm>
            <a:off x="3483219" y="901155"/>
            <a:ext cx="2284853" cy="3046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F:\ТЕРЕМОК\ПРАКТИКА 81\1,6-2\осьминожки\s2diRRBhBgc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83" t="26886" r="-3983" b="-26886"/>
          <a:stretch/>
        </p:blipFill>
        <p:spPr bwMode="auto">
          <a:xfrm>
            <a:off x="3532890" y="4191000"/>
            <a:ext cx="2451240" cy="3268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:\ТЕРЕМОК\ПРАКТИКА 81\1,6-2\осьминожки\TjcBvbcqgf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03998" y="1592682"/>
            <a:ext cx="2735404" cy="3647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514600" y="228600"/>
            <a:ext cx="48240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Послушные ладошки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190099" y="3370471"/>
            <a:ext cx="31368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Осьминожки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05083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3400" y="-304800"/>
            <a:ext cx="8229600" cy="125272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«Варежки от бабушки»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F:\ТЕРЕМОК\ПРАКТИКА 81\1,6-2\Ладошки Варежки\фото Варежки\фэйс и сайт\IMG_20200123_1034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2199" y="1371600"/>
            <a:ext cx="2971801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F:\ТЕРЕМОК\ПРАКТИКА 81\1,6-2\Ладошки Варежки\фото Варежки\фэйс и сайт\IMG_20200123_1014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6600" y="685800"/>
            <a:ext cx="2702877" cy="3603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1066800"/>
            <a:ext cx="2914650" cy="38862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3810000"/>
            <a:ext cx="2057400" cy="2869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4479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Ёлочкины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лапочки»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F:\ТЕРЕМОК\ПРАКТИКА 81\1,6-2\Ёлочка - ладошками. первые шаги\фэйс  и сайт\0gJsyaDW83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713" y="1524000"/>
            <a:ext cx="3131287" cy="4175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ТЕРЕМОК\ПРАКТИКА 81\1,6-2\Ёлочка - ладошками. первые шаги\фэйс  и сайт\3cMauhXfkE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0"/>
            <a:ext cx="2964180" cy="3952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:\ТЕРЕМОК\ПРАКТИКА 81\1,6-2\Ёлочка - ладошками. первые шаги\фэйс  и сайт\bJLNEG8RyQ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93892" y="990600"/>
            <a:ext cx="2602468" cy="3469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4923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9600" y="5257800"/>
            <a:ext cx="8229600" cy="125272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«Клубочки для котика»</a:t>
            </a:r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F:\ТЕРЕМОК\ПРАКТИКА 81\1,6-2\клубочки - каляки маляки\20200129_10255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17340" b="17340"/>
          <a:stretch/>
        </p:blipFill>
        <p:spPr bwMode="auto">
          <a:xfrm>
            <a:off x="3629584" y="301097"/>
            <a:ext cx="2338696" cy="4812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F:\ТЕРЕМОК\ПРАКТИКА 81\1,6-2\клубочки - каляки маляки\20200129_10332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516" t="-16558" r="516" b="16558"/>
          <a:stretch/>
        </p:blipFill>
        <p:spPr bwMode="auto">
          <a:xfrm>
            <a:off x="152400" y="-152400"/>
            <a:ext cx="2981890" cy="6136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F:\ТЕРЕМОК\ПРАКТИКА 81\1,6-2\клубочки - каляки маляки\20200129_10513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557" t="-7529" r="557" b="7529"/>
          <a:stretch/>
        </p:blipFill>
        <p:spPr bwMode="auto">
          <a:xfrm>
            <a:off x="6297808" y="492699"/>
            <a:ext cx="2610848" cy="5374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00400" y="228600"/>
            <a:ext cx="35321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Каляки-маляки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402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Скругленный прямоугольник 19"/>
          <p:cNvSpPr/>
          <p:nvPr/>
        </p:nvSpPr>
        <p:spPr>
          <a:xfrm>
            <a:off x="2743200" y="152400"/>
            <a:ext cx="3316288" cy="72866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413" name="Прямоугольник 1"/>
          <p:cNvSpPr>
            <a:spLocks noChangeArrowheads="1"/>
          </p:cNvSpPr>
          <p:nvPr/>
        </p:nvSpPr>
        <p:spPr bwMode="auto">
          <a:xfrm>
            <a:off x="3048000" y="152400"/>
            <a:ext cx="29019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Инновации?!</a:t>
            </a:r>
            <a:endParaRPr lang="ru-RU" altLang="ru-RU" sz="36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6019800" y="838200"/>
            <a:ext cx="304800" cy="381000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2667000" y="914400"/>
            <a:ext cx="304800" cy="381000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4572000" y="914400"/>
            <a:ext cx="0" cy="1143000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152400" y="1066800"/>
            <a:ext cx="2514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Потребности родителей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400800" y="914400"/>
            <a:ext cx="25908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Потребности </a:t>
            </a:r>
          </a:p>
          <a:p>
            <a:pPr algn="ctr">
              <a:defRPr/>
            </a:pP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педагогов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200400" y="2057400"/>
            <a:ext cx="2895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Потребности государства</a:t>
            </a:r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228600" y="2363687"/>
            <a:ext cx="27432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психологическое благополучие ребенка</a:t>
            </a:r>
            <a:endParaRPr kumimoji="0" lang="ru-RU" b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успешная адаптация ребенка к условиям детского сада</a:t>
            </a:r>
            <a:endParaRPr kumimoji="0" lang="ru-RU" b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только присмотр и уход, а полноценное развитие ребенка раннего возраста</a:t>
            </a:r>
            <a:endParaRPr kumimoji="0" lang="ru-RU" b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развитие ребёнка воспитателем – профессионалом, развивающим и любящим ребенка.</a:t>
            </a: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b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324600" y="2133600"/>
            <a:ext cx="2667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курсы повышения квалификации для педагогов групп раннего возраста</a:t>
            </a:r>
            <a:endParaRPr lang="ru-RU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нехватка учебно-методического сопровождения по работе с детьми раннего возраста, </a:t>
            </a:r>
            <a:endParaRPr lang="ru-RU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соответствующая современным требованиям развивающая среда,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новые технологии развития детей раннего возраста.     </a:t>
            </a:r>
            <a:endParaRPr lang="ru-RU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" name="Picture 2" descr="http://solreg.ru/userdata/obrazovanie4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810000"/>
            <a:ext cx="2671444" cy="1736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25272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Открытка «Ёлочка»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F:\ТЕРЕМОК\ПРАКТИКА 81\1,6-2\Елочка - открытка\для Фейса\20200117_09442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22102" b="22102"/>
          <a:stretch/>
        </p:blipFill>
        <p:spPr bwMode="auto">
          <a:xfrm>
            <a:off x="3344680" y="0"/>
            <a:ext cx="2513086" cy="5171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ТЕРЕМОК\ПРАКТИКА 81\1,6-2\Елочка - открытка\для Фейса\20200117_09511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636" t="-19718" r="636" b="19718"/>
          <a:stretch/>
        </p:blipFill>
        <p:spPr bwMode="auto">
          <a:xfrm>
            <a:off x="0" y="-54534"/>
            <a:ext cx="3023144" cy="6221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:\ТЕРЕМОК\ПРАКТИКА 81\1,6-2\Елочка - открытка\для Фейса\20200117_09564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330" t="-16934" r="1330" b="16934"/>
          <a:stretch/>
        </p:blipFill>
        <p:spPr bwMode="auto">
          <a:xfrm>
            <a:off x="6096000" y="0"/>
            <a:ext cx="2922585" cy="6014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4941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s://sun9-45.userapi.com/c206820/v206820968/117d35/tKAIKq-qKd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0878" y="3435380"/>
            <a:ext cx="2394497" cy="3192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s://sun9-13.userapi.com/c858324/v858324156/1ca3b2/nMXaku2ch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3420115" y="3435380"/>
            <a:ext cx="2394497" cy="3192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https://sun9-66.userapi.com/c857532/v857532731/1ce3ac/20Yt2NsFZH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371598" y="257174"/>
            <a:ext cx="2209801" cy="294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https://sun9-63.userapi.com/c206728/v206728521/e1502/Bkh9unaMuz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89686" y="377795"/>
            <a:ext cx="3767707" cy="2825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s://sun9-65.userapi.com/c855136/v855136886/23692d/-SXu-nfGWwY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7369" y="3435380"/>
            <a:ext cx="2394497" cy="3192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12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85800" y="0"/>
            <a:ext cx="81534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defRPr/>
            </a:pPr>
            <a:r>
              <a:rPr lang="ru-RU" sz="1400" b="1" dirty="0" smtClean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ГОУДПО «Коми республиканский институт развития образования»</a:t>
            </a:r>
          </a:p>
          <a:p>
            <a:pPr algn="ctr" defTabSz="457200">
              <a:defRPr/>
            </a:pPr>
            <a:r>
              <a:rPr lang="ru-RU" sz="1400" b="1" dirty="0" smtClean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 «Управление образования» МОГО «Ухта»</a:t>
            </a:r>
          </a:p>
          <a:p>
            <a:pPr algn="ctr" defTabSz="457200">
              <a:defRPr/>
            </a:pPr>
            <a:r>
              <a:rPr lang="ru-RU" sz="1400" b="1" dirty="0" smtClean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МДОУ «Детский сад № 81» – федеральная инновационная площадка </a:t>
            </a:r>
          </a:p>
          <a:p>
            <a:pPr algn="ctr" defTabSz="457200">
              <a:defRPr/>
            </a:pPr>
            <a:r>
              <a:rPr lang="ru-RU" sz="1400" b="1" dirty="0" smtClean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ФГБНУ «Институт изучения детства, семьи и воспитания РАО» по апробации новой программы для детей от 2 месяцев до 3 лет «ТЕРЕМОК»</a:t>
            </a:r>
            <a:endParaRPr lang="ru-RU" sz="1400" b="1" dirty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F:\ТЕРЕМОК\МОИ ВЫСТУПЛЕНИЯ В КРИРО\рппс февраль 2021\первый слайд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219200"/>
            <a:ext cx="4572000" cy="2540000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74609" y="3733800"/>
            <a:ext cx="4496245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C:\Users\ADmin\Desktop\Безымянныйе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733800"/>
            <a:ext cx="3962400" cy="2800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1168" y="2895600"/>
            <a:ext cx="8229600" cy="1252728"/>
          </a:xfrm>
        </p:spPr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8206" y="-685800"/>
            <a:ext cx="229552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86000" y="4495800"/>
            <a:ext cx="52870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http://ds81.edu-ukhta.ru</a:t>
            </a:r>
            <a:endParaRPr lang="ru-RU" sz="40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740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978CA294-35F4-44E6-B559-8B85065AAD73}"/>
              </a:ext>
            </a:extLst>
          </p:cNvPr>
          <p:cNvSpPr/>
          <p:nvPr/>
        </p:nvSpPr>
        <p:spPr>
          <a:xfrm>
            <a:off x="685800" y="0"/>
            <a:ext cx="7772400" cy="16002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МДОУ «Детский сад № 81» –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федеральная инновационная площадка ФГБНУ «Институт художественного образования и </a:t>
            </a:r>
            <a:r>
              <a:rPr kumimoji="0" lang="ru-RU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культурологии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РАО»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по апробации новой программы для детей от 2 месяцев до 3 лет «ТЕРЕМОК»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rgbClr val="0066FF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1" descr="http://xn----ctbjndteiwn5b.xn--p1ai/images/%d1%82%d0%b5%d1%80%d0%b5%d0%bc%d0%be%d0%ba%201.jpg?crc=16075974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505200"/>
            <a:ext cx="2737824" cy="205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2" name="Picture 2" descr="H:\ПЕДАГОГИ\сертификат площад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1752600"/>
            <a:ext cx="5956304" cy="4213299"/>
          </a:xfrm>
          <a:prstGeom prst="rect">
            <a:avLst/>
          </a:prstGeom>
          <a:noFill/>
        </p:spPr>
      </p:pic>
      <p:pic>
        <p:nvPicPr>
          <p:cNvPr id="8" name="Picture 4" descr="https://industryart.ru/wp-content/uploads/2015/07/logo-color2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752600"/>
            <a:ext cx="2576946" cy="137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266" y="-152401"/>
            <a:ext cx="1003300" cy="1428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81000" y="1905000"/>
            <a:ext cx="6553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Цель программы «Теремок»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6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7200" y="2667000"/>
            <a:ext cx="48006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создание мотивирующей образовательной среды для освоения ребенком социокультурного опыта по вектору амплификации развития с учетом его возрастных возможностей, индивидуальных особенностей и образовательного запроса его семьи.</a:t>
            </a:r>
          </a:p>
        </p:txBody>
      </p:sp>
      <p:pic>
        <p:nvPicPr>
          <p:cNvPr id="10" name="Picture 4" descr="http://detsad7usinsk.ucoz.ru/_si/1/3966988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743200"/>
            <a:ext cx="3373120" cy="2617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600200" y="838200"/>
            <a:ext cx="6553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помочь входящему в этот мир стать Человеком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6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47800" y="304800"/>
            <a:ext cx="6553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Цель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педагогики раннего детства</a:t>
            </a:r>
            <a:endParaRPr lang="ru-RU" sz="16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71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0"/>
            <a:ext cx="7696200" cy="10668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Педагогика удивления 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4800" y="1066800"/>
            <a:ext cx="7848600" cy="19050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Особое направление педагогики, описывающее систему методов и приемов обучения и воспитания, основанных на когнитивной эмоции удивления, и  опирающееся на принципы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природосообразности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активности,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проблемности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свободы творчества.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5572140"/>
            <a:ext cx="1857388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Удивление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643174" y="5572140"/>
            <a:ext cx="192882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Любопытство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72066" y="5572140"/>
            <a:ext cx="157163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Интерес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000892" y="5572140"/>
            <a:ext cx="1714512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Познание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" name="Picture 6" descr="https://avatars.mds.yandex.net/get-pdb/251121/32a5d38e-900d-4cfa-8270-2b9d7e923efa/s1200?webp=fal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819400"/>
            <a:ext cx="3657886" cy="2435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4114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467600" cy="79690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Направления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едагогики удивления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6" name="Стрелка вправо 5"/>
          <p:cNvSpPr/>
          <p:nvPr/>
        </p:nvSpPr>
        <p:spPr>
          <a:xfrm rot="19172409">
            <a:off x="335110" y="2026719"/>
            <a:ext cx="2748173" cy="13410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Удивление фактом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 rot="19805366">
            <a:off x="6465694" y="1543585"/>
            <a:ext cx="1453343" cy="24822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Удивление методом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трелка влево 7"/>
          <p:cNvSpPr/>
          <p:nvPr/>
        </p:nvSpPr>
        <p:spPr>
          <a:xfrm>
            <a:off x="2895600" y="4953000"/>
            <a:ext cx="3048000" cy="155487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Удивление предметом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https://avatars.mds.yandex.net/get-pdb/251121/908edbab-3c1e-41f9-a13c-7df738ef950e/s1200?webp=fal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445623"/>
            <a:ext cx="32004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toys.minekidshop.ru/pict/102436096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96200" y="0"/>
            <a:ext cx="1447800" cy="2065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РАЗВИВАЮЩИЕ ИГРЫ МАЛЫШЕЙ&#10;С ПРЕДМЕТАМИ. Федеральное государственное бюджетное научное учреждение&#10;«Институт изучения детства, семьи и воспитания&#10;Российской академии образования»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30116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0183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ТЕРЕМОК\ПРАКТИКА 81\Лайфхаки\1\1 не вошли\фэйс\IMG_20200116_0953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3657600"/>
            <a:ext cx="3428704" cy="257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F:\ТЕРЕМОК\ПРАКТИКА 81\Лайфхаки\2\2 наши\IMG_20200121_0929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905000"/>
            <a:ext cx="46736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ds81.edu-ukhta.ru/media/laporem_image/IMG_20200116_103820.jpg.900x0_q85_cro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268605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581400" y="381000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Лайхфаки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 – обычные предметы, которые применяются в необычных ситуациях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995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F:\ТЕРЕМОК\ПРАКТИКА 81\Лайфхаки\2\2 наши\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0"/>
            <a:ext cx="2667000" cy="355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:\ТЕРЕМОК\ПРАКТИКА 81\Лайфхаки\2\2 наши\IMG_20200116_09094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2400"/>
            <a:ext cx="3771900" cy="282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ds81.edu-ukhta.ru/media/laporem_image/IMG_20200116_104150.jpg.900x0_q85_crop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354" t="5104" r="354" b="-5104"/>
          <a:stretch/>
        </p:blipFill>
        <p:spPr bwMode="auto">
          <a:xfrm>
            <a:off x="5638800" y="457200"/>
            <a:ext cx="3243684" cy="4324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F:\ТЕРЕМОК\ПРАКТИКА 81\1,6-2\шишки -массаж\20200312_163658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52" t="17781" r="-1452" b="-17781"/>
          <a:stretch/>
        </p:blipFill>
        <p:spPr bwMode="auto">
          <a:xfrm>
            <a:off x="3429000" y="2971800"/>
            <a:ext cx="2172281" cy="4470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0829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:\ТЕРЕМОК\ПРАКТИКА 81\Лайфхаки\2\2 наши\IMG_20200121_0948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2955480" cy="394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F:\ТЕРЕМОК\ПРАКТИКА 81\Лайфхаки\2\2 наши\IMG_20200116_0915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3196" y="2133600"/>
            <a:ext cx="3130804" cy="4174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F:\ТЕРЕМОК\ПРАКТИКА 81\Лайфхаки\2\Лыкова\IMG_20200121_10452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539" b="-11539"/>
          <a:stretch/>
        </p:blipFill>
        <p:spPr bwMode="auto">
          <a:xfrm>
            <a:off x="3048000" y="228600"/>
            <a:ext cx="291465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5397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6371</TotalTime>
  <Words>391</Words>
  <Application>Microsoft Office PowerPoint</Application>
  <PresentationFormat>Экран (4:3)</PresentationFormat>
  <Paragraphs>63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Волна</vt:lpstr>
      <vt:lpstr>Слайд 1</vt:lpstr>
      <vt:lpstr>Слайд 2</vt:lpstr>
      <vt:lpstr>Слайд 3</vt:lpstr>
      <vt:lpstr>Слайд 4</vt:lpstr>
      <vt:lpstr>Педагогика удивления </vt:lpstr>
      <vt:lpstr>Направления Педагогики удивления</vt:lpstr>
      <vt:lpstr>Слайд 7</vt:lpstr>
      <vt:lpstr>Слайд 8</vt:lpstr>
      <vt:lpstr>Слайд 9</vt:lpstr>
      <vt:lpstr>Слайд 10</vt:lpstr>
      <vt:lpstr>Слайд 11</vt:lpstr>
      <vt:lpstr>Слайд 12</vt:lpstr>
      <vt:lpstr>Первые шаги в мир искусства</vt:lpstr>
      <vt:lpstr>Слайд 14</vt:lpstr>
      <vt:lpstr>Слайд 15</vt:lpstr>
      <vt:lpstr>Слайд 16</vt:lpstr>
      <vt:lpstr>«Варежки от бабушки»</vt:lpstr>
      <vt:lpstr>«Ёлочкины лапочки»</vt:lpstr>
      <vt:lpstr>«Клубочки для котика»</vt:lpstr>
      <vt:lpstr>Открытка «Ёлочка»</vt:lpstr>
      <vt:lpstr>Слайд 21</vt:lpstr>
      <vt:lpstr>Слайд 22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Народы России</dc:title>
  <dc:creator>Эрик</dc:creator>
  <cp:lastModifiedBy>ADmin</cp:lastModifiedBy>
  <cp:revision>201</cp:revision>
  <dcterms:created xsi:type="dcterms:W3CDTF">2014-04-17T08:52:32Z</dcterms:created>
  <dcterms:modified xsi:type="dcterms:W3CDTF">2021-10-12T07:08:47Z</dcterms:modified>
</cp:coreProperties>
</file>